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1" r:id="rId4"/>
    <p:sldMasterId id="2147483662" r:id="rId5"/>
    <p:sldMasterId id="2147483674" r:id="rId6"/>
    <p:sldMasterId id="2147483679" r:id="rId7"/>
    <p:sldMasterId id="2147483691" r:id="rId8"/>
  </p:sldMasterIdLst>
  <p:notesMasterIdLst>
    <p:notesMasterId r:id="rId23"/>
  </p:notesMasterIdLst>
  <p:sldIdLst>
    <p:sldId id="8717" r:id="rId9"/>
    <p:sldId id="8731" r:id="rId10"/>
    <p:sldId id="8732" r:id="rId11"/>
    <p:sldId id="8733" r:id="rId12"/>
    <p:sldId id="8746" r:id="rId13"/>
    <p:sldId id="8747" r:id="rId14"/>
    <p:sldId id="8748" r:id="rId15"/>
    <p:sldId id="8743" r:id="rId16"/>
    <p:sldId id="8749" r:id="rId17"/>
    <p:sldId id="8751" r:id="rId18"/>
    <p:sldId id="8750" r:id="rId19"/>
    <p:sldId id="8752" r:id="rId20"/>
    <p:sldId id="8753" r:id="rId21"/>
    <p:sldId id="8754" r:id="rId22"/>
    <p:sldId id="8734" r:id="rId24"/>
    <p:sldId id="8735" r:id="rId25"/>
    <p:sldId id="8736" r:id="rId26"/>
    <p:sldId id="8737" r:id="rId27"/>
    <p:sldId id="8740" r:id="rId28"/>
    <p:sldId id="8738" r:id="rId29"/>
    <p:sldId id="8719" r:id="rId30"/>
    <p:sldId id="8742" r:id="rId31"/>
    <p:sldId id="8721" r:id="rId32"/>
    <p:sldId id="8755" r:id="rId33"/>
    <p:sldId id="872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学术型PPT（部分）" id="{7A54B0E6-9DEE-4168-A63C-10412269E3B4}">
          <p14:sldIdLst>
            <p14:sldId id="8717"/>
            <p14:sldId id="8731"/>
            <p14:sldId id="8732"/>
            <p14:sldId id="8733"/>
            <p14:sldId id="8746"/>
            <p14:sldId id="8747"/>
            <p14:sldId id="8748"/>
            <p14:sldId id="8743"/>
            <p14:sldId id="8749"/>
            <p14:sldId id="8751"/>
            <p14:sldId id="8750"/>
            <p14:sldId id="8752"/>
            <p14:sldId id="8753"/>
            <p14:sldId id="8754"/>
            <p14:sldId id="8734"/>
            <p14:sldId id="8735"/>
            <p14:sldId id="8736"/>
            <p14:sldId id="8737"/>
            <p14:sldId id="8740"/>
            <p14:sldId id="8738"/>
            <p14:sldId id="8719"/>
            <p14:sldId id="8742"/>
            <p14:sldId id="8721"/>
            <p14:sldId id="8755"/>
            <p14:sldId id="87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C6E"/>
    <a:srgbClr val="882959"/>
    <a:srgbClr val="B7B7B7"/>
    <a:srgbClr val="660874"/>
    <a:srgbClr val="7038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showGuides="1">
      <p:cViewPr varScale="1">
        <p:scale>
          <a:sx n="81" d="100"/>
          <a:sy n="81" d="100"/>
        </p:scale>
        <p:origin x="734" y="58"/>
      </p:cViewPr>
      <p:guideLst>
        <p:guide orient="horz" pos="800"/>
        <p:guide pos="3808"/>
        <p:guide orient="horz" pos="2289"/>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notesMaster" Target="notesMasters/notesMaster1.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0F95B-A574-4407-94FF-B32474249F1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540DF-3E34-4DB8-9761-D0AD0DBB6A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58000"/>
          </a:xfrm>
          <a:prstGeom prst="rect">
            <a:avLst/>
          </a:prstGeom>
          <a:solidFill>
            <a:srgbClr val="007A65"/>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图片 5"/>
          <p:cNvPicPr>
            <a:picLocks noChangeAspect="1"/>
          </p:cNvPicPr>
          <p:nvPr/>
        </p:nvPicPr>
        <p:blipFill rotWithShape="1">
          <a:blip r:embed="rId2">
            <a:clrChange>
              <a:clrFrom>
                <a:srgbClr val="006258"/>
              </a:clrFrom>
              <a:clrTo>
                <a:srgbClr val="006258">
                  <a:alpha val="0"/>
                </a:srgbClr>
              </a:clrTo>
            </a:clrChange>
          </a:blip>
          <a:srcRect l="2850" t="21726" r="88400" b="14400"/>
          <a:stretch>
            <a:fillRect/>
          </a:stretch>
        </p:blipFill>
        <p:spPr>
          <a:xfrm>
            <a:off x="347472" y="165556"/>
            <a:ext cx="1066800" cy="486716"/>
          </a:xfrm>
          <a:prstGeom prst="rect">
            <a:avLst/>
          </a:prstGeom>
          <a:ln>
            <a:noFill/>
          </a:ln>
          <a:effectLst/>
        </p:spPr>
      </p:pic>
      <p:sp>
        <p:nvSpPr>
          <p:cNvPr id="10" name="文本框 9"/>
          <p:cNvSpPr txBox="1"/>
          <p:nvPr/>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方正兰亭粗黑简体" panose="02000000000000000000" pitchFamily="2" charset="-122"/>
              <a:ea typeface="方正兰亭粗黑简体" panose="02000000000000000000" pitchFamily="2" charset="-122"/>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762000"/>
          </a:xfrm>
          <a:prstGeom prst="rect">
            <a:avLst/>
          </a:prstGeom>
          <a:ln>
            <a:noFill/>
          </a:ln>
          <a:effectLst>
            <a:outerShdw blurRad="292100" dist="139700" dir="5400000" algn="tl" rotWithShape="0">
              <a:srgbClr val="333333">
                <a:alpha val="65000"/>
              </a:srgbClr>
            </a:outerShdw>
          </a:effectLst>
        </p:spPr>
      </p:pic>
      <p:sp>
        <p:nvSpPr>
          <p:cNvPr id="16" name="矩形 15"/>
          <p:cNvSpPr/>
          <p:nvPr userDrawn="1"/>
        </p:nvSpPr>
        <p:spPr>
          <a:xfrm>
            <a:off x="1449421" y="126460"/>
            <a:ext cx="3618690" cy="505838"/>
          </a:xfrm>
          <a:prstGeom prst="rect">
            <a:avLst/>
          </a:prstGeom>
          <a:solidFill>
            <a:srgbClr val="00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userDrawn="1"/>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Wingdings 2" panose="05020102010507070707" pitchFamily="18" charset="2"/>
              <a:ea typeface="方正兰亭粗黑简体" panose="02000000000000000000" pitchFamily="2" charset="-122"/>
            </a:endParaRPr>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矩形 6"/>
          <p:cNvSpPr/>
          <p:nvPr userDrawn="1"/>
        </p:nvSpPr>
        <p:spPr>
          <a:xfrm>
            <a:off x="0" y="772160"/>
            <a:ext cx="12192000" cy="6085840"/>
          </a:xfrm>
          <a:prstGeom prst="rect">
            <a:avLst/>
          </a:prstGeom>
          <a:solidFill>
            <a:srgbClr val="0162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userDrawn="1"/>
        </p:nvPicPr>
        <p:blipFill rotWithShape="1">
          <a:blip r:embed="rId2"/>
          <a:srcRect b="88740"/>
          <a:stretch>
            <a:fillRect/>
          </a:stretch>
        </p:blipFill>
        <p:spPr>
          <a:xfrm>
            <a:off x="0" y="0"/>
            <a:ext cx="12192000" cy="772160"/>
          </a:xfrm>
          <a:prstGeom prst="rect">
            <a:avLst/>
          </a:prstGeom>
          <a:effectLst>
            <a:outerShdw blurRad="292100" dist="25400" dir="5400000" sx="112000" sy="112000" algn="ctr" rotWithShape="0">
              <a:schemeClr val="bg1">
                <a:alpha val="65000"/>
              </a:schemeClr>
            </a:outerShdw>
          </a:effectLst>
        </p:spPr>
      </p:pic>
      <p:sp>
        <p:nvSpPr>
          <p:cNvPr id="11" name="矩形 10"/>
          <p:cNvSpPr/>
          <p:nvPr userDrawn="1"/>
        </p:nvSpPr>
        <p:spPr>
          <a:xfrm>
            <a:off x="1449421" y="126460"/>
            <a:ext cx="3618690" cy="505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rgbClr val="01625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Wingdings 2" panose="05020102010507070707" pitchFamily="18" charset="2"/>
              <a:ea typeface="方正兰亭粗黑简体" panose="02000000000000000000"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vmlDrawing" Target="../drawings/vmlDrawing1.vml"/><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4.xml"/><Relationship Id="rId12" Type="http://schemas.openxmlformats.org/officeDocument/2006/relationships/image" Target="../media/image2.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image" Target="../media/image2.png"/><Relationship Id="rId7" Type="http://schemas.openxmlformats.org/officeDocument/2006/relationships/image" Target="../media/image1.emf"/><Relationship Id="rId6" Type="http://schemas.openxmlformats.org/officeDocument/2006/relationships/oleObject" Target="../embeddings/oleObject2.bin"/><Relationship Id="rId5" Type="http://schemas.openxmlformats.org/officeDocument/2006/relationships/tags" Target="../tags/tag2.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0" Type="http://schemas.openxmlformats.org/officeDocument/2006/relationships/theme" Target="../theme/theme5.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3" Type="http://schemas.openxmlformats.org/officeDocument/2006/relationships/theme" Target="../theme/theme6.xml"/><Relationship Id="rId12" Type="http://schemas.openxmlformats.org/officeDocument/2006/relationships/image" Target="../media/image2.png"/><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2" Type="http://schemas.openxmlformats.org/officeDocument/2006/relationships/theme" Target="../theme/theme7.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34402-CB8C-41F1-BDC5-74387F1A30E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929A7-BED7-489C-BC02-D20B9FB5888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000"/>
    </mc:Choice>
    <mc:Fallback>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B1EA-3FAC-41CE-A40B-EE2C07A6057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EE5D8-6200-46CA-A960-1DA5B550D24A}" type="slidenum">
              <a:rPr lang="zh-CN" altLang="en-US" smtClean="0"/>
            </a:fld>
            <a:endParaRPr lang="zh-CN" altLang="en-US"/>
          </a:p>
        </p:txBody>
      </p:sp>
    </p:spTree>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spd="slow" p14:dur="1000"/>
    </mc:Choice>
    <mc:Fallback>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7" name="think-cell 幻灯片" r:id="rId2" imgW="7772400" imgH="10058400" progId="TCLayout.ActiveDocument.1">
                  <p:embed/>
                </p:oleObj>
              </mc:Choice>
              <mc:Fallback>
                <p:oleObj name="think-cell 幻灯片" r:id="rId2" imgW="7772400" imgH="10058400" progId="TCLayout.ActiveDocument.1">
                  <p:embed/>
                  <p:pic>
                    <p:nvPicPr>
                      <p:cNvPr id="0" name="对象 6" hidden="1"/>
                      <p:cNvPicPr/>
                      <p:nvPr/>
                    </p:nvPicPr>
                    <p:blipFill>
                      <a:blip r:embed="rId3"/>
                      <a:stretch>
                        <a:fillRect/>
                      </a:stretch>
                    </p:blipFill>
                    <p:spPr>
                      <a:xfrm>
                        <a:off x="1588" y="1588"/>
                        <a:ext cx="1587" cy="1587"/>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spd="slow" p14:dur="1000"/>
    </mc:Choice>
    <mc:Fallback>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11141-F9CE-4DDB-B1B9-34F5B3B4FD7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51C8D-DA07-4D55-AE0E-1B6D59914AB5}" type="slidenum">
              <a:rPr lang="zh-CN" altLang="en-US" smtClean="0"/>
            </a:fld>
            <a:endParaRPr lang="zh-CN" altLang="en-US"/>
          </a:p>
        </p:txBody>
      </p:sp>
      <p:pic>
        <p:nvPicPr>
          <p:cNvPr id="8" name="图片 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mc:Choice xmlns:p14="http://schemas.microsoft.com/office/powerpoint/2010/main" Requires="p14">
      <p:transition spd="slow" p14:dur="1000"/>
    </mc:Choice>
    <mc:Fallback>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1" name="think-cell 幻灯片" r:id="rId6" imgW="7772400" imgH="10058400" progId="TCLayout.ActiveDocument.1">
                  <p:embed/>
                </p:oleObj>
              </mc:Choice>
              <mc:Fallback>
                <p:oleObj name="think-cell 幻灯片" r:id="rId6" imgW="7772400" imgH="10058400" progId="TCLayout.ActiveDocument.1">
                  <p:embed/>
                  <p:pic>
                    <p:nvPicPr>
                      <p:cNvPr id="0" name="对象 6"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4" name="图片 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mc:AlternateContent xmlns:mc="http://schemas.openxmlformats.org/markup-compatibility/2006">
    <mc:Choice xmlns:p14="http://schemas.microsoft.com/office/powerpoint/2010/main" Requires="p14">
      <p:transition spd="slow" p14:dur="1000"/>
    </mc:Choice>
    <mc:Fallback>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mc:AlternateContent xmlns:mc="http://schemas.openxmlformats.org/markup-compatibility/2006">
    <mc:Choice xmlns:p14="http://schemas.microsoft.com/office/powerpoint/2010/main" Requires="p14">
      <p:transition spd="slow" p14:dur="1000"/>
    </mc:Choice>
    <mc:Fallback>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mc:AlternateContent xmlns:mc="http://schemas.openxmlformats.org/markup-compatibility/2006">
    <mc:Choice xmlns:p14="http://schemas.microsoft.com/office/powerpoint/2010/main" Requires="p14">
      <p:transition spd="slow" p14:dur="1000"/>
    </mc:Choice>
    <mc:Fallback>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38.xml"/><Relationship Id="rId5" Type="http://schemas.openxmlformats.org/officeDocument/2006/relationships/tags" Target="../tags/tag3.xml"/><Relationship Id="rId4" Type="http://schemas.openxmlformats.org/officeDocument/2006/relationships/image" Target="../media/image8.png"/><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44.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tags" Target="../tags/tag7.xml"/><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4.xml"/><Relationship Id="rId4" Type="http://schemas.openxmlformats.org/officeDocument/2006/relationships/image" Target="../media/image29.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44.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44.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8.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4.xml"/><Relationship Id="rId4" Type="http://schemas.openxmlformats.org/officeDocument/2006/relationships/tags" Target="../tags/tag9.xml"/><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44.xml"/><Relationship Id="rId4" Type="http://schemas.openxmlformats.org/officeDocument/2006/relationships/tags" Target="../tags/tag10.xml"/><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4.xml"/><Relationship Id="rId2" Type="http://schemas.openxmlformats.org/officeDocument/2006/relationships/tags" Target="../tags/tag11.xml"/><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4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4.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44.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16.xml"/><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44.xml"/><Relationship Id="rId4" Type="http://schemas.openxmlformats.org/officeDocument/2006/relationships/image" Target="../media/image34.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44.xml"/><Relationship Id="rId4" Type="http://schemas.openxmlformats.org/officeDocument/2006/relationships/image" Target="../media/image24.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44.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8.xml"/><Relationship Id="rId4" Type="http://schemas.openxmlformats.org/officeDocument/2006/relationships/tags" Target="../tags/tag17.xml"/><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5.xml"/><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4.xml"/><Relationship Id="rId4" Type="http://schemas.openxmlformats.org/officeDocument/2006/relationships/tags" Target="../tags/tag6.xml"/><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4.xml"/><Relationship Id="rId4" Type="http://schemas.openxmlformats.org/officeDocument/2006/relationships/image" Target="../media/image14.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44.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4.xml"/><Relationship Id="rId4" Type="http://schemas.openxmlformats.org/officeDocument/2006/relationships/image" Target="../media/image17.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44.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1" cy="5928853"/>
            <a:chOff x="-1" y="-1"/>
            <a:chExt cx="12192001" cy="5928853"/>
          </a:xfrm>
        </p:grpSpPr>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rcRect t="13518" b="13518"/>
            <a:stretch>
              <a:fillRect/>
            </a:stretch>
          </p:blipFill>
          <p:spPr>
            <a:xfrm>
              <a:off x="1" y="-1"/>
              <a:ext cx="12191999" cy="5928853"/>
            </a:xfrm>
            <a:prstGeom prst="rect">
              <a:avLst/>
            </a:prstGeom>
          </p:spPr>
        </p:pic>
        <p:sp>
          <p:nvSpPr>
            <p:cNvPr id="57" name="矩形 56"/>
            <p:cNvSpPr/>
            <p:nvPr/>
          </p:nvSpPr>
          <p:spPr>
            <a:xfrm>
              <a:off x="-1" y="0"/>
              <a:ext cx="12192000" cy="592885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sp>
        <p:nvSpPr>
          <p:cNvPr id="16" name="任意多边形: 形状 15"/>
          <p:cNvSpPr/>
          <p:nvPr/>
        </p:nvSpPr>
        <p:spPr>
          <a:xfrm>
            <a:off x="-3788173" y="495299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任意多边形: 形状 14"/>
          <p:cNvSpPr/>
          <p:nvPr/>
        </p:nvSpPr>
        <p:spPr>
          <a:xfrm>
            <a:off x="-1997473" y="550544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882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7" name="任意多边形: 形状 16"/>
          <p:cNvSpPr/>
          <p:nvPr/>
        </p:nvSpPr>
        <p:spPr>
          <a:xfrm>
            <a:off x="-9315449" y="5505441"/>
            <a:ext cx="24898350" cy="5233163"/>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580C6E">
              <a:alpha val="88000"/>
            </a:srgbClr>
          </a:solidFill>
          <a:ln>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cxnSp>
        <p:nvCxnSpPr>
          <p:cNvPr id="19" name="直接连接符 18"/>
          <p:cNvCxnSpPr/>
          <p:nvPr/>
        </p:nvCxnSpPr>
        <p:spPr>
          <a:xfrm>
            <a:off x="1470025" y="1510384"/>
            <a:ext cx="2639463" cy="0"/>
          </a:xfrm>
          <a:prstGeom prst="line">
            <a:avLst/>
          </a:prstGeom>
          <a:ln w="34925">
            <a:gradFill flip="none" rotWithShape="1">
              <a:gsLst>
                <a:gs pos="0">
                  <a:srgbClr val="703881">
                    <a:alpha val="0"/>
                  </a:srgbClr>
                </a:gs>
                <a:gs pos="100000">
                  <a:srgbClr val="70388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216106" y="1510384"/>
            <a:ext cx="2455069" cy="0"/>
          </a:xfrm>
          <a:prstGeom prst="line">
            <a:avLst/>
          </a:prstGeom>
          <a:ln w="34925">
            <a:gradFill flip="none" rotWithShape="1">
              <a:gsLst>
                <a:gs pos="0">
                  <a:srgbClr val="703881">
                    <a:alpha val="0"/>
                  </a:srgbClr>
                </a:gs>
                <a:gs pos="100000">
                  <a:srgbClr val="703881"/>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883649" y="2090201"/>
            <a:ext cx="10731500" cy="1568450"/>
            <a:chOff x="2070655" y="2088297"/>
            <a:chExt cx="10731500" cy="1568450"/>
          </a:xfrm>
        </p:grpSpPr>
        <p:sp>
          <p:nvSpPr>
            <p:cNvPr id="37" name="文本框 36"/>
            <p:cNvSpPr txBox="1"/>
            <p:nvPr/>
          </p:nvSpPr>
          <p:spPr>
            <a:xfrm>
              <a:off x="2070655" y="2088297"/>
              <a:ext cx="10731500" cy="1568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空吸现象演示装置</a:t>
              </a:r>
              <a:endParaRPr kumimoji="0" lang="zh-CN" altLang="en-US" sz="4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                      </a:t>
              </a:r>
              <a:r>
                <a:rPr kumimoji="0" lang="en-US" altLang="zh-CN" sz="32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a:t>
              </a:r>
              <a:r>
                <a:rPr kumimoji="0" lang="zh-CN" altLang="en-US" sz="32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中期汇报</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38" name="文本框 37"/>
            <p:cNvSpPr txBox="1"/>
            <p:nvPr/>
          </p:nvSpPr>
          <p:spPr>
            <a:xfrm>
              <a:off x="3653035" y="3335940"/>
              <a:ext cx="7566818"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nvGrpSpPr>
          <p:cNvPr id="44" name="组合 43"/>
          <p:cNvGrpSpPr/>
          <p:nvPr/>
        </p:nvGrpSpPr>
        <p:grpSpPr>
          <a:xfrm>
            <a:off x="4109488" y="3742147"/>
            <a:ext cx="1807675" cy="338554"/>
            <a:chOff x="4408975" y="3969165"/>
            <a:chExt cx="1807675" cy="338554"/>
          </a:xfrm>
        </p:grpSpPr>
        <p:grpSp>
          <p:nvGrpSpPr>
            <p:cNvPr id="42" name="组合 41"/>
            <p:cNvGrpSpPr/>
            <p:nvPr/>
          </p:nvGrpSpPr>
          <p:grpSpPr>
            <a:xfrm>
              <a:off x="4408975" y="3971205"/>
              <a:ext cx="334475" cy="334475"/>
              <a:chOff x="4408975" y="3968750"/>
              <a:chExt cx="334475" cy="334475"/>
            </a:xfrm>
          </p:grpSpPr>
          <p:sp>
            <p:nvSpPr>
              <p:cNvPr id="39" name="椭圆 38"/>
              <p:cNvSpPr/>
              <p:nvPr/>
            </p:nvSpPr>
            <p:spPr>
              <a:xfrm>
                <a:off x="4408975" y="3968750"/>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pic>
            <p:nvPicPr>
              <p:cNvPr id="41" name="图片 40"/>
              <p:cNvPicPr>
                <a:picLocks noChangeAspect="1"/>
              </p:cNvPicPr>
              <p:nvPr/>
            </p:nvPicPr>
            <p:blipFill>
              <a:blip r:embed="rId2"/>
              <a:stretch>
                <a:fillRect/>
              </a:stretch>
            </p:blipFill>
            <p:spPr>
              <a:xfrm>
                <a:off x="4488687" y="4048462"/>
                <a:ext cx="175050" cy="175050"/>
              </a:xfrm>
              <a:prstGeom prst="rect">
                <a:avLst/>
              </a:prstGeom>
            </p:spPr>
          </p:pic>
        </p:grpSp>
        <p:sp>
          <p:nvSpPr>
            <p:cNvPr id="43" name="文本框 42"/>
            <p:cNvSpPr txBox="1"/>
            <p:nvPr/>
          </p:nvSpPr>
          <p:spPr>
            <a:xfrm>
              <a:off x="4743449" y="3969165"/>
              <a:ext cx="1473201"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恒河战舰</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grpSp>
        <p:nvGrpSpPr>
          <p:cNvPr id="53" name="组合 52"/>
          <p:cNvGrpSpPr/>
          <p:nvPr/>
        </p:nvGrpSpPr>
        <p:grpSpPr>
          <a:xfrm>
            <a:off x="6224039" y="3739262"/>
            <a:ext cx="3808808" cy="830997"/>
            <a:chOff x="6249439" y="3970951"/>
            <a:chExt cx="3808808" cy="830997"/>
          </a:xfrm>
        </p:grpSpPr>
        <p:grpSp>
          <p:nvGrpSpPr>
            <p:cNvPr id="45" name="组合 44"/>
            <p:cNvGrpSpPr/>
            <p:nvPr/>
          </p:nvGrpSpPr>
          <p:grpSpPr>
            <a:xfrm>
              <a:off x="6249439" y="3970951"/>
              <a:ext cx="3808808" cy="830997"/>
              <a:chOff x="4408975" y="3969165"/>
              <a:chExt cx="3808808" cy="830997"/>
            </a:xfrm>
          </p:grpSpPr>
          <p:sp>
            <p:nvSpPr>
              <p:cNvPr id="48" name="椭圆 47"/>
              <p:cNvSpPr/>
              <p:nvPr/>
            </p:nvSpPr>
            <p:spPr>
              <a:xfrm>
                <a:off x="4408975" y="3971205"/>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sp>
            <p:nvSpPr>
              <p:cNvPr id="47" name="文本框 46"/>
              <p:cNvSpPr txBox="1"/>
              <p:nvPr/>
            </p:nvSpPr>
            <p:spPr>
              <a:xfrm>
                <a:off x="4743449" y="3969165"/>
                <a:ext cx="3474334"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dirty="0">
                    <a:solidFill>
                      <a:prstClr val="black"/>
                    </a:solidFill>
                    <a:latin typeface="思源黑体 CN Medium" panose="020B0600000000000000" pitchFamily="34" charset="-122"/>
                    <a:ea typeface="思源黑体 CN Medium" panose="020B0600000000000000" pitchFamily="34" charset="-122"/>
                  </a:rPr>
                  <a:t>舰长</a:t>
                </a: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：刘翊州</a:t>
                </a:r>
                <a:endPar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lang="en-US" altLang="zh-CN" sz="1600" dirty="0">
                  <a:solidFill>
                    <a:prstClr val="black"/>
                  </a:solidFill>
                  <a:latin typeface="思源黑体 CN Medium" panose="020B0600000000000000" pitchFamily="34" charset="-122"/>
                  <a:ea typeface="思源黑体 CN Medium" panose="020B0600000000000000" pitchFamily="34" charset="-122"/>
                </a:endParaRPr>
              </a:p>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水手：武昊     周思维     杨瑞帆</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pic>
          <p:nvPicPr>
            <p:cNvPr id="52" name="图片 51"/>
            <p:cNvPicPr>
              <a:picLocks noChangeAspect="1"/>
            </p:cNvPicPr>
            <p:nvPr/>
          </p:nvPicPr>
          <p:blipFill>
            <a:blip r:embed="rId3"/>
            <a:stretch>
              <a:fillRect/>
            </a:stretch>
          </p:blipFill>
          <p:spPr>
            <a:xfrm>
              <a:off x="6324887" y="4052703"/>
              <a:ext cx="178791" cy="178791"/>
            </a:xfrm>
            <a:prstGeom prst="rect">
              <a:avLst/>
            </a:prstGeom>
          </p:spPr>
        </p:pic>
      </p:grpSp>
      <p:grpSp>
        <p:nvGrpSpPr>
          <p:cNvPr id="40" name="组合 39"/>
          <p:cNvGrpSpPr>
            <a:grpSpLocks noChangeAspect="1"/>
          </p:cNvGrpSpPr>
          <p:nvPr/>
        </p:nvGrpSpPr>
        <p:grpSpPr>
          <a:xfrm>
            <a:off x="4686276" y="1079328"/>
            <a:ext cx="2819449" cy="848482"/>
            <a:chOff x="2685028" y="2876682"/>
            <a:chExt cx="5502784" cy="1656004"/>
          </a:xfrm>
        </p:grpSpPr>
        <p:sp>
          <p:nvSpPr>
            <p:cNvPr id="46"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50" name="图片 4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 name="灯片编号占位符 1"/>
          <p:cNvSpPr>
            <a:spLocks noGrp="1"/>
          </p:cNvSpPr>
          <p:nvPr>
            <p:ph type="sldNum" sz="quarter" idx="12"/>
          </p:nvPr>
        </p:nvSpPr>
        <p:spPr/>
        <p:txBody>
          <a:bodyPr/>
          <a:lstStyle/>
          <a:p>
            <a:fld id="{565CE74E-AB26-4998-AD42-012C4C1AD076}" type="slidenum">
              <a:rPr lang="zh-CN" altLang="en-US" smtClean="0"/>
            </a:fld>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一、已完成工作梳理</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95" name="文本框 94"/>
          <p:cNvSpPr txBox="1"/>
          <p:nvPr/>
        </p:nvSpPr>
        <p:spPr>
          <a:xfrm>
            <a:off x="7165907" y="5233442"/>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sp>
        <p:nvSpPr>
          <p:cNvPr id="4" name="灯片编号占位符 3"/>
          <p:cNvSpPr>
            <a:spLocks noGrp="1"/>
          </p:cNvSpPr>
          <p:nvPr>
            <p:ph type="sldNum" sz="quarter" idx="12"/>
          </p:nvPr>
        </p:nvSpPr>
        <p:spPr>
          <a:xfrm>
            <a:off x="8616315" y="6356350"/>
            <a:ext cx="2743200" cy="365125"/>
          </a:xfrm>
        </p:spPr>
        <p:txBody>
          <a:bodyPr/>
          <a:lstStyle/>
          <a:p>
            <a:fld id="{565CE74E-AB26-4998-AD42-012C4C1AD076}" type="slidenum">
              <a:rPr lang="zh-CN" altLang="en-US" smtClean="0"/>
            </a:fld>
            <a:endParaRPr lang="zh-CN" altLang="en-US"/>
          </a:p>
        </p:txBody>
      </p:sp>
      <p:sp>
        <p:nvSpPr>
          <p:cNvPr id="5" name="文本框 4"/>
          <p:cNvSpPr txBox="1"/>
          <p:nvPr/>
        </p:nvSpPr>
        <p:spPr>
          <a:xfrm>
            <a:off x="760095" y="1069975"/>
            <a:ext cx="5159938" cy="400110"/>
          </a:xfrm>
          <a:prstGeom prst="rect">
            <a:avLst/>
          </a:prstGeom>
          <a:noFill/>
        </p:spPr>
        <p:txBody>
          <a:bodyPr wrap="square" rtlCol="0">
            <a:spAutoFit/>
          </a:bodyPr>
          <a:lstStyle/>
          <a:p>
            <a:r>
              <a:rPr lang="en-US" altLang="zh-CN" sz="2000" b="1" dirty="0">
                <a:latin typeface="+mj-ea"/>
                <a:ea typeface="+mj-ea"/>
              </a:rPr>
              <a:t>1.3   </a:t>
            </a:r>
            <a:r>
              <a:rPr lang="zh-CN" altLang="en-US" sz="2000" b="1" dirty="0">
                <a:latin typeface="+mj-ea"/>
                <a:ea typeface="+mj-ea"/>
              </a:rPr>
              <a:t>流管的</a:t>
            </a:r>
            <a:r>
              <a:rPr lang="zh-CN" altLang="zh-CN" sz="2000" b="1" dirty="0">
                <a:latin typeface="+mj-ea"/>
                <a:ea typeface="+mj-ea"/>
              </a:rPr>
              <a:t>设计</a:t>
            </a:r>
            <a:r>
              <a:rPr lang="zh-CN" altLang="en-US" sz="2000" b="1" dirty="0">
                <a:latin typeface="+mj-ea"/>
                <a:ea typeface="+mj-ea"/>
              </a:rPr>
              <a:t>与验证</a:t>
            </a:r>
            <a:r>
              <a:rPr lang="en-US" altLang="zh-CN" sz="2000" b="1" dirty="0">
                <a:latin typeface="+mj-ea"/>
                <a:ea typeface="+mj-ea"/>
              </a:rPr>
              <a:t>——</a:t>
            </a:r>
            <a:r>
              <a:rPr lang="zh-CN" altLang="en-US" sz="2000" b="1" dirty="0">
                <a:latin typeface="+mj-ea"/>
                <a:ea typeface="+mj-ea"/>
              </a:rPr>
              <a:t>流体力学仿真</a:t>
            </a:r>
            <a:endParaRPr lang="zh-CN" altLang="en-US" sz="2000" b="1" dirty="0">
              <a:latin typeface="+mj-ea"/>
              <a:ea typeface="+mj-ea"/>
            </a:endParaRPr>
          </a:p>
        </p:txBody>
      </p:sp>
      <p:sp>
        <p:nvSpPr>
          <p:cNvPr id="6" name="文本框 5"/>
          <p:cNvSpPr txBox="1"/>
          <p:nvPr/>
        </p:nvSpPr>
        <p:spPr>
          <a:xfrm>
            <a:off x="7995940" y="5264219"/>
            <a:ext cx="1839595" cy="307777"/>
          </a:xfrm>
          <a:prstGeom prst="rect">
            <a:avLst/>
          </a:prstGeom>
          <a:noFill/>
        </p:spPr>
        <p:txBody>
          <a:bodyPr wrap="square" rtlCol="0">
            <a:spAutoFit/>
          </a:bodyPr>
          <a:lstStyle/>
          <a:p>
            <a:r>
              <a:rPr lang="zh-CN" altLang="en-US" sz="1400" dirty="0">
                <a:solidFill>
                  <a:schemeClr val="accent3"/>
                </a:solidFill>
              </a:rPr>
              <a:t>流道轴线上压力分布</a:t>
            </a:r>
            <a:endParaRPr lang="zh-CN" altLang="en-US" sz="1400" dirty="0">
              <a:solidFill>
                <a:schemeClr val="accent3"/>
              </a:solidFill>
            </a:endParaRPr>
          </a:p>
        </p:txBody>
      </p:sp>
      <p:sp>
        <p:nvSpPr>
          <p:cNvPr id="7" name="文本框 6"/>
          <p:cNvSpPr txBox="1"/>
          <p:nvPr/>
        </p:nvSpPr>
        <p:spPr>
          <a:xfrm>
            <a:off x="2281607" y="5248830"/>
            <a:ext cx="2116913" cy="307777"/>
          </a:xfrm>
          <a:prstGeom prst="rect">
            <a:avLst/>
          </a:prstGeom>
          <a:noFill/>
        </p:spPr>
        <p:txBody>
          <a:bodyPr wrap="square" rtlCol="0">
            <a:spAutoFit/>
          </a:bodyPr>
          <a:lstStyle/>
          <a:p>
            <a:r>
              <a:rPr lang="zh-CN" altLang="en-US" sz="1400" dirty="0">
                <a:solidFill>
                  <a:schemeClr val="accent3"/>
                </a:solidFill>
              </a:rPr>
              <a:t>流道内轴线上速度分布</a:t>
            </a:r>
            <a:endParaRPr lang="zh-CN" altLang="en-US" sz="1400" dirty="0">
              <a:solidFill>
                <a:schemeClr val="accent3"/>
              </a:solidFill>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794" y="1851997"/>
            <a:ext cx="5314239" cy="3154005"/>
          </a:xfrm>
          <a:prstGeom prst="rect">
            <a:avLst/>
          </a:prstGeom>
          <a:noFill/>
          <a:ln>
            <a:noFill/>
          </a:ln>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6106" y="1851997"/>
            <a:ext cx="5314118" cy="3154005"/>
          </a:xfrm>
          <a:prstGeom prst="rect">
            <a:avLst/>
          </a:prstGeom>
          <a:noFill/>
          <a:ln>
            <a:noFill/>
          </a:ln>
        </p:spPr>
      </p:pic>
      <p:sp>
        <p:nvSpPr>
          <p:cNvPr id="2" name="文本框 1"/>
          <p:cNvSpPr txBox="1"/>
          <p:nvPr/>
        </p:nvSpPr>
        <p:spPr>
          <a:xfrm>
            <a:off x="1140643" y="5731497"/>
            <a:ext cx="4496586" cy="923330"/>
          </a:xfrm>
          <a:prstGeom prst="rect">
            <a:avLst/>
          </a:prstGeom>
          <a:noFill/>
        </p:spPr>
        <p:txBody>
          <a:bodyPr wrap="square" rtlCol="0">
            <a:spAutoFit/>
          </a:bodyPr>
          <a:lstStyle/>
          <a:p>
            <a:r>
              <a:rPr lang="zh-CN" altLang="en-US" dirty="0"/>
              <a:t>风机出口处的速度约为</a:t>
            </a:r>
            <a:r>
              <a:rPr lang="en-US" altLang="zh-CN" dirty="0"/>
              <a:t>6m/s</a:t>
            </a:r>
            <a:r>
              <a:rPr lang="zh-CN" altLang="en-US" dirty="0"/>
              <a:t>，流管最细处速度约为</a:t>
            </a:r>
            <a:r>
              <a:rPr lang="en-US" altLang="zh-CN" dirty="0"/>
              <a:t>24m/s</a:t>
            </a:r>
            <a:r>
              <a:rPr lang="zh-CN" altLang="en-US" dirty="0"/>
              <a:t>，与空气动力学计算基本符合</a:t>
            </a:r>
            <a:endParaRPr lang="en-US" altLang="zh-CN" dirty="0"/>
          </a:p>
        </p:txBody>
      </p:sp>
      <p:sp>
        <p:nvSpPr>
          <p:cNvPr id="17" name="文本框 16"/>
          <p:cNvSpPr txBox="1"/>
          <p:nvPr/>
        </p:nvSpPr>
        <p:spPr>
          <a:xfrm>
            <a:off x="6554773" y="5716449"/>
            <a:ext cx="4496586" cy="923330"/>
          </a:xfrm>
          <a:prstGeom prst="rect">
            <a:avLst/>
          </a:prstGeom>
          <a:noFill/>
        </p:spPr>
        <p:txBody>
          <a:bodyPr wrap="square" rtlCol="0">
            <a:spAutoFit/>
          </a:bodyPr>
          <a:lstStyle/>
          <a:p>
            <a:r>
              <a:rPr lang="zh-CN" altLang="en-US" dirty="0"/>
              <a:t>考虑到了观察管处外界空气的进入，在流最细处仍能保持</a:t>
            </a:r>
            <a:r>
              <a:rPr lang="en-US" altLang="zh-CN" dirty="0"/>
              <a:t>400Pa</a:t>
            </a:r>
            <a:r>
              <a:rPr lang="zh-CN" altLang="en-US" dirty="0"/>
              <a:t>以上的负压，满足需求。</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一、已完成工作梳理</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4" name="灯片编号占位符 3"/>
          <p:cNvSpPr>
            <a:spLocks noGrp="1"/>
          </p:cNvSpPr>
          <p:nvPr>
            <p:ph type="sldNum" sz="quarter" idx="12"/>
          </p:nvPr>
        </p:nvSpPr>
        <p:spPr>
          <a:xfrm>
            <a:off x="8616315" y="6356350"/>
            <a:ext cx="2743200" cy="365125"/>
          </a:xfrm>
        </p:spPr>
        <p:txBody>
          <a:bodyPr/>
          <a:lstStyle/>
          <a:p>
            <a:fld id="{565CE74E-AB26-4998-AD42-012C4C1AD076}" type="slidenum">
              <a:rPr lang="zh-CN" altLang="en-US" smtClean="0"/>
            </a:fld>
            <a:endParaRPr lang="zh-CN" altLang="en-US"/>
          </a:p>
        </p:txBody>
      </p:sp>
      <p:sp>
        <p:nvSpPr>
          <p:cNvPr id="5" name="文本框 4"/>
          <p:cNvSpPr txBox="1"/>
          <p:nvPr/>
        </p:nvSpPr>
        <p:spPr>
          <a:xfrm>
            <a:off x="760095" y="1069975"/>
            <a:ext cx="4895987" cy="400110"/>
          </a:xfrm>
          <a:prstGeom prst="rect">
            <a:avLst/>
          </a:prstGeom>
          <a:noFill/>
        </p:spPr>
        <p:txBody>
          <a:bodyPr wrap="square" rtlCol="0">
            <a:spAutoFit/>
          </a:bodyPr>
          <a:lstStyle/>
          <a:p>
            <a:r>
              <a:rPr lang="en-US" altLang="zh-CN" sz="2000" b="1" dirty="0">
                <a:latin typeface="+mj-ea"/>
                <a:ea typeface="+mj-ea"/>
              </a:rPr>
              <a:t>1.4   </a:t>
            </a:r>
            <a:r>
              <a:rPr lang="zh-CN" altLang="en-US" sz="2000" b="1" dirty="0">
                <a:latin typeface="+mj-ea"/>
                <a:ea typeface="+mj-ea"/>
              </a:rPr>
              <a:t>详细</a:t>
            </a:r>
            <a:r>
              <a:rPr lang="zh-CN" altLang="zh-CN" sz="2000" b="1" dirty="0">
                <a:latin typeface="+mj-ea"/>
                <a:ea typeface="+mj-ea"/>
              </a:rPr>
              <a:t>设计</a:t>
            </a:r>
            <a:r>
              <a:rPr lang="en-US" altLang="zh-CN" sz="2000" b="1" dirty="0">
                <a:latin typeface="+mj-ea"/>
                <a:ea typeface="+mj-ea"/>
              </a:rPr>
              <a:t>——</a:t>
            </a:r>
            <a:r>
              <a:rPr lang="zh-CN" altLang="en-US" sz="2000" b="1" dirty="0">
                <a:latin typeface="+mj-ea"/>
                <a:ea typeface="+mj-ea"/>
              </a:rPr>
              <a:t>实物模型原理验证</a:t>
            </a:r>
            <a:endParaRPr lang="zh-CN" altLang="en-US" sz="2000" b="1" dirty="0">
              <a:latin typeface="+mj-ea"/>
              <a:ea typeface="+mj-ea"/>
            </a:endParaRPr>
          </a:p>
        </p:txBody>
      </p:sp>
      <p:sp>
        <p:nvSpPr>
          <p:cNvPr id="6" name="文本框 5"/>
          <p:cNvSpPr txBox="1"/>
          <p:nvPr/>
        </p:nvSpPr>
        <p:spPr>
          <a:xfrm>
            <a:off x="7177405" y="6127750"/>
            <a:ext cx="1839595" cy="306705"/>
          </a:xfrm>
          <a:prstGeom prst="rect">
            <a:avLst/>
          </a:prstGeom>
          <a:noFill/>
        </p:spPr>
        <p:txBody>
          <a:bodyPr wrap="square" rtlCol="0">
            <a:spAutoFit/>
          </a:bodyPr>
          <a:lstStyle/>
          <a:p>
            <a:pPr algn="ctr"/>
            <a:r>
              <a:rPr lang="zh-CN" altLang="en-US" sz="1400">
                <a:solidFill>
                  <a:schemeClr val="accent3"/>
                </a:solidFill>
              </a:rPr>
              <a:t>风速计测试结果</a:t>
            </a:r>
            <a:endParaRPr lang="zh-CN" altLang="en-US" sz="1400">
              <a:solidFill>
                <a:schemeClr val="accent3"/>
              </a:solidFill>
            </a:endParaRPr>
          </a:p>
        </p:txBody>
      </p:sp>
      <p:pic>
        <p:nvPicPr>
          <p:cNvPr id="7" name="逆时针旋转">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6715760" y="1250315"/>
            <a:ext cx="2763520" cy="4877435"/>
          </a:xfrm>
          <a:prstGeom prst="rect">
            <a:avLst/>
          </a:prstGeom>
        </p:spPr>
      </p:pic>
      <p:pic>
        <p:nvPicPr>
          <p:cNvPr id="8" name="图片 7"/>
          <p:cNvPicPr>
            <a:picLocks noChangeAspect="1"/>
          </p:cNvPicPr>
          <p:nvPr/>
        </p:nvPicPr>
        <p:blipFill>
          <a:blip r:embed="rId8"/>
          <a:stretch>
            <a:fillRect/>
          </a:stretch>
        </p:blipFill>
        <p:spPr>
          <a:xfrm rot="16200000">
            <a:off x="2323465" y="1009650"/>
            <a:ext cx="2047240" cy="5358765"/>
          </a:xfrm>
          <a:prstGeom prst="rect">
            <a:avLst/>
          </a:prstGeom>
        </p:spPr>
      </p:pic>
      <p:sp>
        <p:nvSpPr>
          <p:cNvPr id="9" name="左弧形箭头 8"/>
          <p:cNvSpPr/>
          <p:nvPr/>
        </p:nvSpPr>
        <p:spPr>
          <a:xfrm>
            <a:off x="10259695" y="2041525"/>
            <a:ext cx="650240" cy="11874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 name="文本框 9"/>
          <p:cNvSpPr txBox="1"/>
          <p:nvPr/>
        </p:nvSpPr>
        <p:spPr>
          <a:xfrm>
            <a:off x="9747885" y="3646805"/>
            <a:ext cx="2059305" cy="645160"/>
          </a:xfrm>
          <a:prstGeom prst="rect">
            <a:avLst/>
          </a:prstGeom>
          <a:noFill/>
        </p:spPr>
        <p:txBody>
          <a:bodyPr wrap="square" rtlCol="0">
            <a:spAutoFit/>
          </a:bodyPr>
          <a:p>
            <a:r>
              <a:rPr lang="zh-CN" altLang="en-US"/>
              <a:t>逆时针旋转：</a:t>
            </a:r>
            <a:endParaRPr lang="zh-CN" altLang="en-US"/>
          </a:p>
          <a:p>
            <a:r>
              <a:rPr lang="zh-CN" altLang="en-US"/>
              <a:t>代表气体向内流动</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7"/>
                                        </p:tgtEl>
                                      </p:cBhvr>
                                    </p:cmd>
                                  </p:childTnLst>
                                </p:cTn>
                              </p:par>
                            </p:childTnLst>
                          </p:cTn>
                        </p:par>
                      </p:childTnLst>
                    </p:cTn>
                  </p:par>
                </p:childTnLst>
              </p:cTn>
              <p:nextCondLst>
                <p:cond evt="onClick" delay="0">
                  <p:tgtEl>
                    <p:spTgt spid="7"/>
                  </p:tgtEl>
                </p:cond>
              </p:nextCondLst>
            </p:seq>
          </p:childTnLst>
        </p:cTn>
      </p:par>
    </p:tnLst>
    <p:bldLst>
      <p:bldP spid="52" grpId="0" bldLvl="0" animBg="1"/>
      <p:bldP spid="53"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一、已完成工作梳理</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95" name="文本框 94"/>
          <p:cNvSpPr txBox="1"/>
          <p:nvPr/>
        </p:nvSpPr>
        <p:spPr>
          <a:xfrm>
            <a:off x="7165907" y="5233442"/>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sp>
        <p:nvSpPr>
          <p:cNvPr id="4" name="灯片编号占位符 3"/>
          <p:cNvSpPr>
            <a:spLocks noGrp="1"/>
          </p:cNvSpPr>
          <p:nvPr>
            <p:ph type="sldNum" sz="quarter" idx="12"/>
          </p:nvPr>
        </p:nvSpPr>
        <p:spPr>
          <a:xfrm>
            <a:off x="8616315" y="6356350"/>
            <a:ext cx="2743200" cy="365125"/>
          </a:xfrm>
        </p:spPr>
        <p:txBody>
          <a:bodyPr/>
          <a:lstStyle/>
          <a:p>
            <a:fld id="{565CE74E-AB26-4998-AD42-012C4C1AD076}" type="slidenum">
              <a:rPr lang="zh-CN" altLang="en-US" smtClean="0"/>
            </a:fld>
            <a:endParaRPr lang="zh-CN" altLang="en-US"/>
          </a:p>
        </p:txBody>
      </p:sp>
      <p:sp>
        <p:nvSpPr>
          <p:cNvPr id="5" name="文本框 4"/>
          <p:cNvSpPr txBox="1"/>
          <p:nvPr/>
        </p:nvSpPr>
        <p:spPr>
          <a:xfrm>
            <a:off x="760095" y="1069975"/>
            <a:ext cx="3933825" cy="400110"/>
          </a:xfrm>
          <a:prstGeom prst="rect">
            <a:avLst/>
          </a:prstGeom>
          <a:noFill/>
        </p:spPr>
        <p:txBody>
          <a:bodyPr wrap="square" rtlCol="0">
            <a:spAutoFit/>
          </a:bodyPr>
          <a:lstStyle/>
          <a:p>
            <a:r>
              <a:rPr lang="en-US" altLang="zh-CN" sz="2000" b="1" dirty="0">
                <a:latin typeface="+mj-ea"/>
                <a:ea typeface="+mj-ea"/>
              </a:rPr>
              <a:t>1.5   </a:t>
            </a:r>
            <a:r>
              <a:rPr lang="zh-CN" altLang="en-US" sz="2000" b="1" dirty="0">
                <a:latin typeface="+mj-ea"/>
                <a:ea typeface="+mj-ea"/>
              </a:rPr>
              <a:t>详细</a:t>
            </a:r>
            <a:r>
              <a:rPr lang="zh-CN" altLang="zh-CN" sz="2000" b="1" dirty="0">
                <a:latin typeface="+mj-ea"/>
                <a:ea typeface="+mj-ea"/>
              </a:rPr>
              <a:t>设计</a:t>
            </a:r>
            <a:r>
              <a:rPr lang="en-US" altLang="zh-CN" sz="2000" b="1" dirty="0">
                <a:latin typeface="+mj-ea"/>
                <a:ea typeface="+mj-ea"/>
              </a:rPr>
              <a:t>——</a:t>
            </a:r>
            <a:r>
              <a:rPr lang="zh-CN" altLang="en-US" sz="2000" b="1" dirty="0">
                <a:latin typeface="+mj-ea"/>
                <a:ea typeface="+mj-ea"/>
              </a:rPr>
              <a:t>原理简图</a:t>
            </a:r>
            <a:endParaRPr lang="zh-CN" altLang="en-US" sz="2000" b="1" dirty="0">
              <a:latin typeface="+mj-ea"/>
              <a:ea typeface="+mj-ea"/>
            </a:endParaRPr>
          </a:p>
        </p:txBody>
      </p:sp>
      <p:pic>
        <p:nvPicPr>
          <p:cNvPr id="2" name="图片 1"/>
          <p:cNvPicPr>
            <a:picLocks noChangeAspect="1"/>
          </p:cNvPicPr>
          <p:nvPr/>
        </p:nvPicPr>
        <p:blipFill>
          <a:blip r:embed="rId4"/>
          <a:stretch>
            <a:fillRect/>
          </a:stretch>
        </p:blipFill>
        <p:spPr>
          <a:xfrm>
            <a:off x="760095" y="1525905"/>
            <a:ext cx="8116570" cy="4742815"/>
          </a:xfrm>
          <a:prstGeom prst="rect">
            <a:avLst/>
          </a:prstGeom>
        </p:spPr>
      </p:pic>
      <p:sp>
        <p:nvSpPr>
          <p:cNvPr id="3" name="文本框 2"/>
          <p:cNvSpPr txBox="1"/>
          <p:nvPr/>
        </p:nvSpPr>
        <p:spPr>
          <a:xfrm>
            <a:off x="4335780" y="6356350"/>
            <a:ext cx="965200" cy="306705"/>
          </a:xfrm>
          <a:prstGeom prst="rect">
            <a:avLst/>
          </a:prstGeom>
          <a:noFill/>
        </p:spPr>
        <p:txBody>
          <a:bodyPr wrap="square" rtlCol="0">
            <a:spAutoFit/>
          </a:bodyPr>
          <a:lstStyle/>
          <a:p>
            <a:r>
              <a:rPr lang="zh-CN" altLang="en-US" sz="1400">
                <a:solidFill>
                  <a:schemeClr val="accent3"/>
                </a:solidFill>
              </a:rPr>
              <a:t>原理简图</a:t>
            </a:r>
            <a:endParaRPr lang="zh-CN" altLang="en-US" sz="1400">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P spid="5"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一、已完成工作梳理</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4" name="灯片编号占位符 3"/>
          <p:cNvSpPr>
            <a:spLocks noGrp="1"/>
          </p:cNvSpPr>
          <p:nvPr>
            <p:ph type="sldNum" sz="quarter" idx="12"/>
          </p:nvPr>
        </p:nvSpPr>
        <p:spPr>
          <a:xfrm>
            <a:off x="8616315" y="6356350"/>
            <a:ext cx="2743200" cy="365125"/>
          </a:xfrm>
        </p:spPr>
        <p:txBody>
          <a:bodyPr/>
          <a:lstStyle/>
          <a:p>
            <a:fld id="{565CE74E-AB26-4998-AD42-012C4C1AD076}" type="slidenum">
              <a:rPr lang="zh-CN" altLang="en-US" smtClean="0"/>
            </a:fld>
            <a:endParaRPr lang="zh-CN" altLang="en-US"/>
          </a:p>
        </p:txBody>
      </p:sp>
      <p:sp>
        <p:nvSpPr>
          <p:cNvPr id="5" name="文本框 4"/>
          <p:cNvSpPr txBox="1"/>
          <p:nvPr/>
        </p:nvSpPr>
        <p:spPr>
          <a:xfrm>
            <a:off x="760095" y="1069975"/>
            <a:ext cx="3933825" cy="400110"/>
          </a:xfrm>
          <a:prstGeom prst="rect">
            <a:avLst/>
          </a:prstGeom>
          <a:noFill/>
        </p:spPr>
        <p:txBody>
          <a:bodyPr wrap="square" rtlCol="0">
            <a:spAutoFit/>
          </a:bodyPr>
          <a:lstStyle/>
          <a:p>
            <a:r>
              <a:rPr lang="en-US" altLang="zh-CN" sz="2000" b="1" dirty="0">
                <a:latin typeface="+mj-ea"/>
                <a:ea typeface="+mj-ea"/>
              </a:rPr>
              <a:t>1.6   </a:t>
            </a:r>
            <a:r>
              <a:rPr lang="zh-CN" altLang="en-US" sz="2000" b="1" dirty="0">
                <a:latin typeface="+mj-ea"/>
                <a:ea typeface="+mj-ea"/>
              </a:rPr>
              <a:t>工程图绘制</a:t>
            </a:r>
            <a:r>
              <a:rPr lang="en-US" altLang="zh-CN" sz="2000" b="1" dirty="0">
                <a:latin typeface="+mj-ea"/>
                <a:ea typeface="+mj-ea"/>
              </a:rPr>
              <a:t>——</a:t>
            </a:r>
            <a:r>
              <a:rPr lang="zh-CN" altLang="en-US" sz="2000" b="1" dirty="0">
                <a:latin typeface="+mj-ea"/>
                <a:ea typeface="+mj-ea"/>
              </a:rPr>
              <a:t>装配图</a:t>
            </a:r>
            <a:endParaRPr lang="zh-CN" altLang="en-US" sz="2000" b="1" dirty="0">
              <a:latin typeface="+mj-ea"/>
              <a:ea typeface="+mj-ea"/>
            </a:endParaRPr>
          </a:p>
        </p:txBody>
      </p:sp>
      <p:sp>
        <p:nvSpPr>
          <p:cNvPr id="3" name="文本框 2"/>
          <p:cNvSpPr txBox="1"/>
          <p:nvPr/>
        </p:nvSpPr>
        <p:spPr>
          <a:xfrm>
            <a:off x="3588385" y="5730240"/>
            <a:ext cx="1346835" cy="306705"/>
          </a:xfrm>
          <a:prstGeom prst="rect">
            <a:avLst/>
          </a:prstGeom>
          <a:noFill/>
        </p:spPr>
        <p:txBody>
          <a:bodyPr wrap="square" rtlCol="0">
            <a:spAutoFit/>
          </a:bodyPr>
          <a:lstStyle/>
          <a:p>
            <a:r>
              <a:rPr lang="zh-CN" altLang="en-US" sz="1400">
                <a:solidFill>
                  <a:schemeClr val="accent3"/>
                </a:solidFill>
              </a:rPr>
              <a:t>装配图主视图</a:t>
            </a:r>
            <a:endParaRPr lang="zh-CN" altLang="en-US" sz="1400">
              <a:solidFill>
                <a:schemeClr val="accent3"/>
              </a:solidFill>
            </a:endParaRPr>
          </a:p>
        </p:txBody>
      </p:sp>
      <p:pic>
        <p:nvPicPr>
          <p:cNvPr id="6" name="图片 5"/>
          <p:cNvPicPr>
            <a:picLocks noChangeAspect="1"/>
          </p:cNvPicPr>
          <p:nvPr/>
        </p:nvPicPr>
        <p:blipFill>
          <a:blip r:embed="rId4"/>
          <a:stretch>
            <a:fillRect/>
          </a:stretch>
        </p:blipFill>
        <p:spPr>
          <a:xfrm>
            <a:off x="732790" y="1520190"/>
            <a:ext cx="6829425" cy="4128135"/>
          </a:xfrm>
          <a:prstGeom prst="rect">
            <a:avLst/>
          </a:prstGeom>
        </p:spPr>
      </p:pic>
      <p:pic>
        <p:nvPicPr>
          <p:cNvPr id="7" name="图片 6"/>
          <p:cNvPicPr>
            <a:picLocks noChangeAspect="1"/>
          </p:cNvPicPr>
          <p:nvPr/>
        </p:nvPicPr>
        <p:blipFill>
          <a:blip r:embed="rId5"/>
          <a:stretch>
            <a:fillRect/>
          </a:stretch>
        </p:blipFill>
        <p:spPr>
          <a:xfrm>
            <a:off x="7736840" y="1520190"/>
            <a:ext cx="4472305" cy="4128135"/>
          </a:xfrm>
          <a:prstGeom prst="rect">
            <a:avLst/>
          </a:prstGeom>
        </p:spPr>
      </p:pic>
      <p:sp>
        <p:nvSpPr>
          <p:cNvPr id="8" name="文本框 7"/>
          <p:cNvSpPr txBox="1"/>
          <p:nvPr/>
        </p:nvSpPr>
        <p:spPr>
          <a:xfrm>
            <a:off x="9424035" y="5730240"/>
            <a:ext cx="1346835" cy="306705"/>
          </a:xfrm>
          <a:prstGeom prst="rect">
            <a:avLst/>
          </a:prstGeom>
          <a:noFill/>
        </p:spPr>
        <p:txBody>
          <a:bodyPr wrap="square" rtlCol="0">
            <a:spAutoFit/>
          </a:bodyPr>
          <a:lstStyle/>
          <a:p>
            <a:r>
              <a:rPr lang="zh-CN" altLang="en-US" sz="1400">
                <a:solidFill>
                  <a:schemeClr val="accent3"/>
                </a:solidFill>
              </a:rPr>
              <a:t>装配图左视图</a:t>
            </a:r>
            <a:endParaRPr lang="zh-CN" altLang="en-US" sz="1400">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P spid="5" grpId="0"/>
      <p:bldP spid="3"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一、已完成工作梳理</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4" name="灯片编号占位符 3"/>
          <p:cNvSpPr>
            <a:spLocks noGrp="1"/>
          </p:cNvSpPr>
          <p:nvPr>
            <p:ph type="sldNum" sz="quarter" idx="12"/>
          </p:nvPr>
        </p:nvSpPr>
        <p:spPr>
          <a:xfrm>
            <a:off x="8616315" y="6356350"/>
            <a:ext cx="2743200" cy="365125"/>
          </a:xfrm>
        </p:spPr>
        <p:txBody>
          <a:bodyPr/>
          <a:lstStyle/>
          <a:p>
            <a:fld id="{565CE74E-AB26-4998-AD42-012C4C1AD076}" type="slidenum">
              <a:rPr lang="zh-CN" altLang="en-US" smtClean="0"/>
            </a:fld>
            <a:endParaRPr lang="zh-CN" altLang="en-US"/>
          </a:p>
        </p:txBody>
      </p:sp>
      <p:sp>
        <p:nvSpPr>
          <p:cNvPr id="5" name="文本框 4"/>
          <p:cNvSpPr txBox="1"/>
          <p:nvPr/>
        </p:nvSpPr>
        <p:spPr>
          <a:xfrm>
            <a:off x="760095" y="1069975"/>
            <a:ext cx="3933825" cy="400110"/>
          </a:xfrm>
          <a:prstGeom prst="rect">
            <a:avLst/>
          </a:prstGeom>
          <a:noFill/>
        </p:spPr>
        <p:txBody>
          <a:bodyPr wrap="square" rtlCol="0">
            <a:spAutoFit/>
          </a:bodyPr>
          <a:lstStyle/>
          <a:p>
            <a:r>
              <a:rPr lang="en-US" altLang="zh-CN" sz="2000" b="1" dirty="0">
                <a:latin typeface="+mj-ea"/>
                <a:ea typeface="+mj-ea"/>
              </a:rPr>
              <a:t>1.6   </a:t>
            </a:r>
            <a:r>
              <a:rPr lang="zh-CN" altLang="en-US" sz="2000" b="1" dirty="0">
                <a:latin typeface="+mj-ea"/>
                <a:ea typeface="+mj-ea"/>
              </a:rPr>
              <a:t>工程图绘制</a:t>
            </a:r>
            <a:r>
              <a:rPr lang="en-US" altLang="zh-CN" sz="2000" b="1" dirty="0">
                <a:latin typeface="+mj-ea"/>
                <a:ea typeface="+mj-ea"/>
              </a:rPr>
              <a:t>——</a:t>
            </a:r>
            <a:r>
              <a:rPr lang="zh-CN" altLang="en-US" sz="2000" b="1" dirty="0">
                <a:latin typeface="+mj-ea"/>
                <a:ea typeface="+mj-ea"/>
              </a:rPr>
              <a:t>装配图</a:t>
            </a:r>
            <a:endParaRPr lang="zh-CN" altLang="en-US" sz="2000" b="1" dirty="0">
              <a:latin typeface="+mj-ea"/>
              <a:ea typeface="+mj-ea"/>
            </a:endParaRPr>
          </a:p>
        </p:txBody>
      </p:sp>
      <p:sp>
        <p:nvSpPr>
          <p:cNvPr id="3" name="文本框 2"/>
          <p:cNvSpPr txBox="1"/>
          <p:nvPr/>
        </p:nvSpPr>
        <p:spPr>
          <a:xfrm>
            <a:off x="2331720" y="6551295"/>
            <a:ext cx="1638300" cy="306705"/>
          </a:xfrm>
          <a:prstGeom prst="rect">
            <a:avLst/>
          </a:prstGeom>
          <a:noFill/>
        </p:spPr>
        <p:txBody>
          <a:bodyPr wrap="square" rtlCol="0">
            <a:spAutoFit/>
          </a:bodyPr>
          <a:lstStyle/>
          <a:p>
            <a:r>
              <a:rPr lang="zh-CN" altLang="en-US" sz="1400">
                <a:solidFill>
                  <a:schemeClr val="accent3"/>
                </a:solidFill>
              </a:rPr>
              <a:t>装配图局部视图</a:t>
            </a:r>
            <a:r>
              <a:rPr lang="en-US" altLang="zh-CN" sz="1400">
                <a:solidFill>
                  <a:schemeClr val="accent3"/>
                </a:solidFill>
              </a:rPr>
              <a:t>1</a:t>
            </a:r>
            <a:endParaRPr lang="en-US" altLang="zh-CN" sz="1400">
              <a:solidFill>
                <a:schemeClr val="accent3"/>
              </a:solidFill>
            </a:endParaRPr>
          </a:p>
        </p:txBody>
      </p:sp>
      <p:sp>
        <p:nvSpPr>
          <p:cNvPr id="8" name="文本框 7"/>
          <p:cNvSpPr txBox="1"/>
          <p:nvPr/>
        </p:nvSpPr>
        <p:spPr>
          <a:xfrm>
            <a:off x="7793990" y="5717540"/>
            <a:ext cx="1346835" cy="306705"/>
          </a:xfrm>
          <a:prstGeom prst="rect">
            <a:avLst/>
          </a:prstGeom>
          <a:noFill/>
        </p:spPr>
        <p:txBody>
          <a:bodyPr wrap="square" rtlCol="0">
            <a:spAutoFit/>
          </a:bodyPr>
          <a:lstStyle/>
          <a:p>
            <a:r>
              <a:rPr lang="zh-CN" altLang="en-US" sz="1400">
                <a:solidFill>
                  <a:schemeClr val="accent3"/>
                </a:solidFill>
              </a:rPr>
              <a:t>装配图左视图</a:t>
            </a:r>
            <a:endParaRPr lang="zh-CN" altLang="en-US" sz="1400">
              <a:solidFill>
                <a:schemeClr val="accent3"/>
              </a:solidFill>
            </a:endParaRPr>
          </a:p>
        </p:txBody>
      </p:sp>
      <p:pic>
        <p:nvPicPr>
          <p:cNvPr id="2" name="图片 1"/>
          <p:cNvPicPr>
            <a:picLocks noChangeAspect="1"/>
          </p:cNvPicPr>
          <p:nvPr/>
        </p:nvPicPr>
        <p:blipFill>
          <a:blip r:embed="rId4"/>
          <a:stretch>
            <a:fillRect/>
          </a:stretch>
        </p:blipFill>
        <p:spPr>
          <a:xfrm>
            <a:off x="850900" y="1425575"/>
            <a:ext cx="4052570" cy="5099050"/>
          </a:xfrm>
          <a:prstGeom prst="rect">
            <a:avLst/>
          </a:prstGeom>
        </p:spPr>
      </p:pic>
      <p:pic>
        <p:nvPicPr>
          <p:cNvPr id="9" name="图片 8"/>
          <p:cNvPicPr>
            <a:picLocks noChangeAspect="1"/>
          </p:cNvPicPr>
          <p:nvPr/>
        </p:nvPicPr>
        <p:blipFill>
          <a:blip r:embed="rId5"/>
          <a:stretch>
            <a:fillRect/>
          </a:stretch>
        </p:blipFill>
        <p:spPr>
          <a:xfrm>
            <a:off x="5124450" y="1438275"/>
            <a:ext cx="5652135" cy="5086350"/>
          </a:xfrm>
          <a:prstGeom prst="rect">
            <a:avLst/>
          </a:prstGeom>
        </p:spPr>
      </p:pic>
      <p:sp>
        <p:nvSpPr>
          <p:cNvPr id="10" name="文本框 9"/>
          <p:cNvSpPr txBox="1"/>
          <p:nvPr/>
        </p:nvSpPr>
        <p:spPr>
          <a:xfrm>
            <a:off x="7131050" y="6551295"/>
            <a:ext cx="1638300" cy="306705"/>
          </a:xfrm>
          <a:prstGeom prst="rect">
            <a:avLst/>
          </a:prstGeom>
          <a:noFill/>
        </p:spPr>
        <p:txBody>
          <a:bodyPr wrap="square" rtlCol="0">
            <a:spAutoFit/>
          </a:bodyPr>
          <a:lstStyle/>
          <a:p>
            <a:r>
              <a:rPr lang="zh-CN" altLang="en-US" sz="1400">
                <a:solidFill>
                  <a:schemeClr val="accent3"/>
                </a:solidFill>
              </a:rPr>
              <a:t>装配图局部视图</a:t>
            </a:r>
            <a:r>
              <a:rPr lang="en-US" altLang="zh-CN" sz="1400">
                <a:solidFill>
                  <a:schemeClr val="accent3"/>
                </a:solidFill>
              </a:rPr>
              <a:t>2</a:t>
            </a:r>
            <a:endParaRPr lang="en-US" altLang="zh-CN" sz="1400">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P spid="5" grpId="0"/>
      <p:bldP spid="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5334"/>
            <a:ext cx="12192000" cy="8831509"/>
          </a:xfrm>
          <a:prstGeom prst="rect">
            <a:avLst/>
          </a:prstGeom>
        </p:spPr>
      </p:pic>
      <p:sp>
        <p:nvSpPr>
          <p:cNvPr id="5" name="矩形 4"/>
          <p:cNvSpPr/>
          <p:nvPr/>
        </p:nvSpPr>
        <p:spPr>
          <a:xfrm>
            <a:off x="0" y="0"/>
            <a:ext cx="12192000" cy="768894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846530" y="-1770744"/>
            <a:ext cx="8399978" cy="7688943"/>
            <a:chOff x="-2846530" y="-1770744"/>
            <a:chExt cx="8399978" cy="7688943"/>
          </a:xfrm>
        </p:grpSpPr>
        <p:sp>
          <p:nvSpPr>
            <p:cNvPr id="2" name="椭圆 1"/>
            <p:cNvSpPr/>
            <p:nvPr/>
          </p:nvSpPr>
          <p:spPr>
            <a:xfrm>
              <a:off x="-2846530" y="-1770744"/>
              <a:ext cx="7688943" cy="7688943"/>
            </a:xfrm>
            <a:prstGeom prst="ellipse">
              <a:avLst/>
            </a:prstGeom>
            <a:gradFill>
              <a:gsLst>
                <a:gs pos="0">
                  <a:srgbClr val="703881"/>
                </a:gs>
                <a:gs pos="66000">
                  <a:srgbClr val="882959"/>
                </a:gs>
              </a:gsLst>
              <a:lin ang="5400000" scaled="1"/>
            </a:gradFill>
            <a:ln>
              <a:noFill/>
            </a:ln>
            <a:effectLst>
              <a:outerShdw blurRad="2794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1214742" y="1161142"/>
              <a:ext cx="6768190" cy="3769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02</a:t>
              </a:r>
              <a:endParaRPr kumimoji="0" lang="zh-CN" altLang="en-US"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8" name="组合 17"/>
          <p:cNvGrpSpPr/>
          <p:nvPr/>
        </p:nvGrpSpPr>
        <p:grpSpPr>
          <a:xfrm>
            <a:off x="5140956" y="2474962"/>
            <a:ext cx="6477909" cy="1349080"/>
            <a:chOff x="5862081" y="2617371"/>
            <a:chExt cx="6477909" cy="1349080"/>
          </a:xfrm>
        </p:grpSpPr>
        <p:sp>
          <p:nvSpPr>
            <p:cNvPr id="16" name="文本框 15"/>
            <p:cNvSpPr txBox="1"/>
            <p:nvPr/>
          </p:nvSpPr>
          <p:spPr>
            <a:xfrm>
              <a:off x="5862081" y="2617371"/>
              <a:ext cx="5666740"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sym typeface="+mn-ea"/>
                </a:rPr>
                <a:t>未完成任务</a:t>
              </a:r>
              <a:endParaRPr kumimoji="0" lang="zh-CN" altLang="en-US" sz="60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7" name="文本框 16"/>
            <p:cNvSpPr txBox="1"/>
            <p:nvPr/>
          </p:nvSpPr>
          <p:spPr>
            <a:xfrm>
              <a:off x="5862081" y="3506076"/>
              <a:ext cx="6477909" cy="4603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Future Task</a:t>
              </a:r>
              <a:endParaRPr kumimoji="0" lang="en-US" altLang="zh-CN" sz="24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sp>
        <p:nvSpPr>
          <p:cNvPr id="19" name="圆: 空心 18"/>
          <p:cNvSpPr/>
          <p:nvPr/>
        </p:nvSpPr>
        <p:spPr>
          <a:xfrm>
            <a:off x="10808543" y="5670073"/>
            <a:ext cx="2766913" cy="2766913"/>
          </a:xfrm>
          <a:prstGeom prst="donut">
            <a:avLst/>
          </a:prstGeom>
          <a:gradFill>
            <a:gsLst>
              <a:gs pos="0">
                <a:srgbClr val="703881"/>
              </a:gs>
              <a:gs pos="66000">
                <a:srgbClr val="8829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fld>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1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二、未完成任务</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graphicFrame>
        <p:nvGraphicFramePr>
          <p:cNvPr id="6" name="表格 5"/>
          <p:cNvGraphicFramePr/>
          <p:nvPr>
            <p:custDataLst>
              <p:tags r:id="rId4"/>
            </p:custDataLst>
          </p:nvPr>
        </p:nvGraphicFramePr>
        <p:xfrm>
          <a:off x="1801178" y="914590"/>
          <a:ext cx="8589645" cy="5621020"/>
        </p:xfrm>
        <a:graphic>
          <a:graphicData uri="http://schemas.openxmlformats.org/drawingml/2006/table">
            <a:tbl>
              <a:tblPr firstRow="1" bandRow="1">
                <a:tableStyleId>{5C22544A-7EE6-4342-B048-85BDC9FD1C3A}</a:tableStyleId>
              </a:tblPr>
              <a:tblGrid>
                <a:gridCol w="1324610"/>
                <a:gridCol w="1370330"/>
                <a:gridCol w="1455420"/>
                <a:gridCol w="1943735"/>
                <a:gridCol w="2495550"/>
              </a:tblGrid>
              <a:tr h="224155">
                <a:tc>
                  <a:txBody>
                    <a:bodyPr/>
                    <a:lstStyle/>
                    <a:p>
                      <a:pPr indent="0" algn="ctr">
                        <a:buNone/>
                      </a:pPr>
                      <a:r>
                        <a:rPr lang="zh-CN" sz="1600" b="0">
                          <a:solidFill>
                            <a:schemeClr val="bg1"/>
                          </a:solidFill>
                          <a:latin typeface="微软雅黑 Light" panose="020B0502040204020203" charset="-122"/>
                          <a:ea typeface="微软雅黑 Light" panose="020B0502040204020203" charset="-122"/>
                        </a:rPr>
                        <a:t>未完成工作</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a:txBody>
                    <a:bodyPr/>
                    <a:lstStyle/>
                    <a:p>
                      <a:pPr indent="0" algn="ctr">
                        <a:buNone/>
                      </a:pPr>
                      <a:r>
                        <a:rPr lang="zh-CN" sz="1600" b="0">
                          <a:solidFill>
                            <a:schemeClr val="bg1"/>
                          </a:solidFill>
                          <a:latin typeface="微软雅黑 Light" panose="020B0502040204020203" charset="-122"/>
                          <a:ea typeface="微软雅黑 Light" panose="020B0502040204020203" charset="-122"/>
                        </a:rPr>
                        <a:t>获取方式</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a:txBody>
                    <a:bodyPr/>
                    <a:lstStyle/>
                    <a:p>
                      <a:pPr indent="0" algn="ctr">
                        <a:buNone/>
                      </a:pPr>
                      <a:r>
                        <a:rPr lang="zh-CN" sz="1600" b="0">
                          <a:solidFill>
                            <a:schemeClr val="bg1"/>
                          </a:solidFill>
                          <a:latin typeface="微软雅黑 Light" panose="020B0502040204020203" charset="-122"/>
                          <a:ea typeface="微软雅黑 Light" panose="020B0502040204020203" charset="-122"/>
                        </a:rPr>
                        <a:t>工艺</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a:txBody>
                    <a:bodyPr/>
                    <a:lstStyle/>
                    <a:p>
                      <a:pPr indent="0" algn="ctr">
                        <a:buNone/>
                      </a:pPr>
                      <a:r>
                        <a:rPr lang="zh-CN" sz="1600" b="0">
                          <a:solidFill>
                            <a:schemeClr val="bg1"/>
                          </a:solidFill>
                          <a:latin typeface="微软雅黑 Light" panose="020B0502040204020203" charset="-122"/>
                          <a:ea typeface="微软雅黑 Light" panose="020B0502040204020203" charset="-122"/>
                        </a:rPr>
                        <a:t>物件</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a:txBody>
                    <a:bodyPr/>
                    <a:lstStyle/>
                    <a:p>
                      <a:pPr indent="0" algn="ctr">
                        <a:buNone/>
                      </a:pPr>
                      <a:r>
                        <a:rPr lang="zh-CN" sz="1600" b="0">
                          <a:solidFill>
                            <a:schemeClr val="bg1"/>
                          </a:solidFill>
                          <a:latin typeface="微软雅黑 Light" panose="020B0502040204020203" charset="-122"/>
                          <a:ea typeface="微软雅黑 Light" panose="020B0502040204020203" charset="-122"/>
                        </a:rPr>
                        <a:t>负责人</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r>
              <a:tr h="302260">
                <a:tc rowSpan="14">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零部件准备</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20000"/>
                        <a:lumOff val="80000"/>
                      </a:schemeClr>
                    </a:solidFill>
                  </a:tcPr>
                </a:tc>
                <a:tc rowSpan="14">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淘宝购买</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20000"/>
                        <a:lumOff val="80000"/>
                      </a:schemeClr>
                    </a:solidFill>
                  </a:tcPr>
                </a:tc>
                <a:tc rowSpan="7">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标准件</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轴承座（轴承）</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rowSpan="4">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武昊</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22352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螺栓</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2415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弹性挡圈</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39052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锁紧螺母/各类螺母</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22415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型材（连接件）</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rowSpan="3">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刘翊州</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22352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键</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2415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V带</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546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2">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定制</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亚克力定制观察管/底盖</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杨瑞帆</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22415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锥齿轮</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周思维</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28194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5">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其他</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手轮</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周思维</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22415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电机</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助教（已完成）</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22415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联轴器</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武昊</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105727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垫圈、胶带</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rowSpan="2">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杨瑞帆</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22415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轻质小球及细绳</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bl>
          </a:graphicData>
        </a:graphic>
      </p:graphicFrame>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二、未完成任务</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graphicFrame>
        <p:nvGraphicFramePr>
          <p:cNvPr id="2" name="表格 1"/>
          <p:cNvGraphicFramePr/>
          <p:nvPr>
            <p:custDataLst>
              <p:tags r:id="rId4"/>
            </p:custDataLst>
          </p:nvPr>
        </p:nvGraphicFramePr>
        <p:xfrm>
          <a:off x="1174750" y="914400"/>
          <a:ext cx="9742805" cy="3962400"/>
        </p:xfrm>
        <a:graphic>
          <a:graphicData uri="http://schemas.openxmlformats.org/drawingml/2006/table">
            <a:tbl>
              <a:tblPr firstRow="1" bandRow="1">
                <a:tableStyleId>{5C22544A-7EE6-4342-B048-85BDC9FD1C3A}</a:tableStyleId>
              </a:tblPr>
              <a:tblGrid>
                <a:gridCol w="2211705"/>
                <a:gridCol w="2218055"/>
                <a:gridCol w="1762760"/>
                <a:gridCol w="1997075"/>
                <a:gridCol w="1553210"/>
              </a:tblGrid>
              <a:tr h="238760">
                <a:tc>
                  <a:txBody>
                    <a:bodyPr/>
                    <a:lstStyle/>
                    <a:p>
                      <a:pPr indent="0" algn="ctr">
                        <a:buNone/>
                      </a:pPr>
                      <a:r>
                        <a:rPr lang="zh-CN" sz="1600" b="0">
                          <a:solidFill>
                            <a:schemeClr val="bg1"/>
                          </a:solidFill>
                          <a:latin typeface="微软雅黑 Light" panose="020B0502040204020203" charset="-122"/>
                          <a:ea typeface="微软雅黑 Light" panose="020B0502040204020203" charset="-122"/>
                        </a:rPr>
                        <a:t>未完成工作</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a:txBody>
                    <a:bodyPr/>
                    <a:lstStyle/>
                    <a:p>
                      <a:pPr indent="0" algn="ctr">
                        <a:buNone/>
                      </a:pPr>
                      <a:r>
                        <a:rPr lang="zh-CN" sz="1600" b="0">
                          <a:solidFill>
                            <a:schemeClr val="bg1"/>
                          </a:solidFill>
                          <a:latin typeface="微软雅黑 Light" panose="020B0502040204020203" charset="-122"/>
                          <a:ea typeface="微软雅黑 Light" panose="020B0502040204020203" charset="-122"/>
                        </a:rPr>
                        <a:t>获取方式</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a:txBody>
                    <a:bodyPr/>
                    <a:lstStyle/>
                    <a:p>
                      <a:pPr indent="0" algn="ctr">
                        <a:buNone/>
                      </a:pPr>
                      <a:r>
                        <a:rPr lang="zh-CN" sz="1600" b="0">
                          <a:solidFill>
                            <a:schemeClr val="bg1"/>
                          </a:solidFill>
                          <a:latin typeface="微软雅黑 Light" panose="020B0502040204020203" charset="-122"/>
                          <a:ea typeface="微软雅黑 Light" panose="020B0502040204020203" charset="-122"/>
                        </a:rPr>
                        <a:t>工艺</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a:txBody>
                    <a:bodyPr/>
                    <a:lstStyle/>
                    <a:p>
                      <a:pPr indent="0" algn="ctr">
                        <a:buNone/>
                      </a:pPr>
                      <a:r>
                        <a:rPr lang="zh-CN" sz="1600" b="0">
                          <a:solidFill>
                            <a:schemeClr val="bg1"/>
                          </a:solidFill>
                          <a:latin typeface="微软雅黑 Light" panose="020B0502040204020203" charset="-122"/>
                          <a:ea typeface="微软雅黑 Light" panose="020B0502040204020203" charset="-122"/>
                        </a:rPr>
                        <a:t>物件</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a:txBody>
                    <a:bodyPr/>
                    <a:lstStyle/>
                    <a:p>
                      <a:pPr indent="0" algn="ctr">
                        <a:buNone/>
                      </a:pPr>
                      <a:r>
                        <a:rPr lang="zh-CN" sz="1600" b="0">
                          <a:solidFill>
                            <a:schemeClr val="bg1"/>
                          </a:solidFill>
                          <a:latin typeface="微软雅黑 Light" panose="020B0502040204020203" charset="-122"/>
                          <a:ea typeface="微软雅黑 Light" panose="020B0502040204020203" charset="-122"/>
                        </a:rPr>
                        <a:t>负责人</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r>
              <a:tr h="177800">
                <a:tc rowSpan="9">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零部件准备</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20000"/>
                        <a:lumOff val="80000"/>
                      </a:schemeClr>
                    </a:solidFill>
                  </a:tcPr>
                </a:tc>
                <a:tc rowSpan="9">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基础训练加工中心</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20000"/>
                        <a:lumOff val="80000"/>
                      </a:schemeClr>
                    </a:solidFill>
                  </a:tcPr>
                </a:tc>
                <a:tc rowSpan="6">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金属加工工艺</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带轮</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刘翊州</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轴</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周思维</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直齿轮</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rowSpan="2">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杨瑞帆</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30226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套筒</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垫块</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rowSpan="2">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武昊</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30226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流管支架</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3D打印</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主流管</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rowSpan="2">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武昊</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风扇</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30226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观察管顶盖</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杨瑞帆</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r>
              <a:tr h="0">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整体装配调试</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solidFill>
                      <a:schemeClr val="accent4">
                        <a:lumMod val="20000"/>
                        <a:lumOff val="80000"/>
                      </a:schemeClr>
                    </a:solidFill>
                  </a:tcPr>
                </a:tc>
                <a:tc rowSpan="3" gridSpan="4">
                  <a:txBody>
                    <a:bodyPr/>
                    <a:lstStyle/>
                    <a:p>
                      <a:pPr indent="0" algn="ctr">
                        <a:buNone/>
                      </a:pPr>
                      <a:endParaRPr lang="zh-CN" altLang="en-US" sz="1600" b="0">
                        <a:solidFill>
                          <a:srgbClr val="000000"/>
                        </a:solidFill>
                        <a:latin typeface="微软雅黑 Light" panose="020B0502040204020203" charset="-122"/>
                        <a:ea typeface="微软雅黑 Light" panose="020B0502040204020203" charset="-122"/>
                      </a:endParaRPr>
                    </a:p>
                    <a:p>
                      <a:pPr indent="0" algn="ctr">
                        <a:buNone/>
                      </a:pPr>
                      <a:r>
                        <a:rPr lang="zh-CN" altLang="en-US" sz="1600" b="0">
                          <a:solidFill>
                            <a:srgbClr val="000000"/>
                          </a:solidFill>
                          <a:latin typeface="微软雅黑 Light" panose="020B0502040204020203" charset="-122"/>
                          <a:ea typeface="微软雅黑 Light" panose="020B0502040204020203" charset="-122"/>
                        </a:rPr>
                        <a:t>共同完成</a:t>
                      </a:r>
                      <a:endParaRPr lang="zh-CN" altLang="en-US" sz="1600" b="0">
                        <a:solidFill>
                          <a:srgbClr val="000000"/>
                        </a:solidFill>
                        <a:latin typeface="微软雅黑 Light" panose="020B0502040204020203" charset="-122"/>
                        <a:ea typeface="微软雅黑 Light" panose="020B0502040204020203" charset="-122"/>
                      </a:endParaRPr>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solidFill>
                      <a:schemeClr val="accent4">
                        <a:lumMod val="40000"/>
                        <a:lumOff val="60000"/>
                      </a:schemeClr>
                    </a:solidFill>
                  </a:tcPr>
                </a:tc>
                <a:tc rowSpan="3" h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noFill/>
                  </a:tcPr>
                </a:tc>
                <a:tc rowSpan="3" h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h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0">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工程图修改及完善</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solidFill>
                      <a:schemeClr val="accent4">
                        <a:lumMod val="20000"/>
                        <a:lumOff val="80000"/>
                      </a:schemeClr>
                    </a:solidFill>
                  </a:tcPr>
                </a:tc>
                <a:tc vMerge="1" gridSpan="4">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noFill/>
                  </a:tcPr>
                </a:tc>
                <a:tc vMerge="1" h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noFill/>
                  </a:tcPr>
                </a:tc>
                <a:tc vMerge="1" h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h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5280">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验证流管原理可行性</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solidFill>
                      <a:schemeClr val="accent4">
                        <a:lumMod val="20000"/>
                        <a:lumOff val="80000"/>
                      </a:schemeClr>
                    </a:solidFill>
                  </a:tcPr>
                </a:tc>
                <a:tc vMerge="1" gridSpan="4">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noFill/>
                  </a:tcPr>
                </a:tc>
                <a:tc vMerge="1" h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noFill/>
                  </a:tcPr>
                </a:tc>
                <a:tc vMerge="1" h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h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5334"/>
            <a:ext cx="12192000" cy="8831509"/>
          </a:xfrm>
          <a:prstGeom prst="rect">
            <a:avLst/>
          </a:prstGeom>
        </p:spPr>
      </p:pic>
      <p:sp>
        <p:nvSpPr>
          <p:cNvPr id="5" name="矩形 4"/>
          <p:cNvSpPr/>
          <p:nvPr/>
        </p:nvSpPr>
        <p:spPr>
          <a:xfrm>
            <a:off x="0" y="0"/>
            <a:ext cx="12192000" cy="768894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846530" y="-1770744"/>
            <a:ext cx="8399978" cy="7688943"/>
            <a:chOff x="-2846530" y="-1770744"/>
            <a:chExt cx="8399978" cy="7688943"/>
          </a:xfrm>
        </p:grpSpPr>
        <p:sp>
          <p:nvSpPr>
            <p:cNvPr id="2" name="椭圆 1"/>
            <p:cNvSpPr/>
            <p:nvPr/>
          </p:nvSpPr>
          <p:spPr>
            <a:xfrm>
              <a:off x="-2846530" y="-1770744"/>
              <a:ext cx="7688943" cy="7688943"/>
            </a:xfrm>
            <a:prstGeom prst="ellipse">
              <a:avLst/>
            </a:prstGeom>
            <a:gradFill>
              <a:gsLst>
                <a:gs pos="0">
                  <a:srgbClr val="703881"/>
                </a:gs>
                <a:gs pos="66000">
                  <a:srgbClr val="882959"/>
                </a:gs>
              </a:gsLst>
              <a:lin ang="5400000" scaled="1"/>
            </a:gradFill>
            <a:ln>
              <a:noFill/>
            </a:ln>
            <a:effectLst>
              <a:outerShdw blurRad="2794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1214742" y="1161142"/>
              <a:ext cx="6768190" cy="3769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03</a:t>
              </a:r>
              <a:endParaRPr kumimoji="0" lang="zh-CN" altLang="en-US"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8" name="组合 17"/>
          <p:cNvGrpSpPr/>
          <p:nvPr/>
        </p:nvGrpSpPr>
        <p:grpSpPr>
          <a:xfrm>
            <a:off x="5140956" y="2474962"/>
            <a:ext cx="6477909" cy="1349080"/>
            <a:chOff x="5862081" y="2617371"/>
            <a:chExt cx="6477909" cy="1349080"/>
          </a:xfrm>
        </p:grpSpPr>
        <p:sp>
          <p:nvSpPr>
            <p:cNvPr id="16" name="文本框 15"/>
            <p:cNvSpPr txBox="1"/>
            <p:nvPr/>
          </p:nvSpPr>
          <p:spPr>
            <a:xfrm>
              <a:off x="5862081" y="2617371"/>
              <a:ext cx="5666740"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sym typeface="+mn-ea"/>
                </a:rPr>
                <a:t>后续工作计划</a:t>
              </a:r>
              <a:endParaRPr kumimoji="0" lang="zh-CN" altLang="en-US" sz="60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7" name="文本框 16"/>
            <p:cNvSpPr txBox="1"/>
            <p:nvPr/>
          </p:nvSpPr>
          <p:spPr>
            <a:xfrm>
              <a:off x="5862081" y="3506076"/>
              <a:ext cx="6477909" cy="4603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Work Plan</a:t>
              </a:r>
              <a:endParaRPr kumimoji="0" lang="en-US" altLang="zh-CN" sz="24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sp>
        <p:nvSpPr>
          <p:cNvPr id="19" name="圆: 空心 18"/>
          <p:cNvSpPr/>
          <p:nvPr/>
        </p:nvSpPr>
        <p:spPr>
          <a:xfrm>
            <a:off x="10808543" y="5670073"/>
            <a:ext cx="2766913" cy="2766913"/>
          </a:xfrm>
          <a:prstGeom prst="donut">
            <a:avLst/>
          </a:prstGeom>
          <a:gradFill>
            <a:gsLst>
              <a:gs pos="0">
                <a:srgbClr val="703881"/>
              </a:gs>
              <a:gs pos="66000">
                <a:srgbClr val="8829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fld>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1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lang="zh-CN" altLang="en-US" sz="2400" dirty="0">
                <a:solidFill>
                  <a:prstClr val="white"/>
                </a:solidFill>
                <a:latin typeface="HelveticaExt-Normal"/>
                <a:ea typeface="OPPOSans B"/>
              </a:rPr>
              <a:t>三、后续工作计划</a:t>
            </a:r>
            <a:endParaRPr lang="zh-CN" altLang="en-US" sz="2400" dirty="0">
              <a:solidFill>
                <a:prstClr val="white"/>
              </a:solidFill>
              <a:latin typeface="HelveticaExt-Normal"/>
              <a:ea typeface="OPPOSans B"/>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95" name="文本框 94"/>
          <p:cNvSpPr txBox="1"/>
          <p:nvPr/>
        </p:nvSpPr>
        <p:spPr>
          <a:xfrm>
            <a:off x="5044372" y="6178957"/>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graphicFrame>
        <p:nvGraphicFramePr>
          <p:cNvPr id="2" name="表格 1"/>
          <p:cNvGraphicFramePr/>
          <p:nvPr>
            <p:custDataLst>
              <p:tags r:id="rId4"/>
            </p:custDataLst>
          </p:nvPr>
        </p:nvGraphicFramePr>
        <p:xfrm>
          <a:off x="157480" y="914400"/>
          <a:ext cx="11630025" cy="2720340"/>
        </p:xfrm>
        <a:graphic>
          <a:graphicData uri="http://schemas.openxmlformats.org/drawingml/2006/table">
            <a:tbl>
              <a:tblPr firstRow="1" bandRow="1">
                <a:tableStyleId>{5C22544A-7EE6-4342-B048-85BDC9FD1C3A}</a:tableStyleId>
              </a:tblPr>
              <a:tblGrid>
                <a:gridCol w="1095375"/>
                <a:gridCol w="4199255"/>
                <a:gridCol w="3801110"/>
                <a:gridCol w="2534285"/>
              </a:tblGrid>
              <a:tr h="302260">
                <a:tc gridSpan="2">
                  <a:txBody>
                    <a:bodyPr/>
                    <a:lstStyle/>
                    <a:p>
                      <a:pPr indent="0" algn="ctr">
                        <a:buNone/>
                      </a:pPr>
                      <a:r>
                        <a:rPr lang="zh-CN" sz="1600" b="0">
                          <a:solidFill>
                            <a:schemeClr val="bg1"/>
                          </a:solidFill>
                          <a:latin typeface="微软雅黑 Light" panose="020B0502040204020203" charset="-122"/>
                          <a:ea typeface="微软雅黑 Light" panose="020B0502040204020203" charset="-122"/>
                        </a:rPr>
                        <a:t>负责人</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lstStyle/>
                    <a:p>
                      <a:pPr indent="0" algn="ctr">
                        <a:buNone/>
                      </a:pPr>
                      <a:r>
                        <a:rPr lang="zh-CN" sz="1600" b="0">
                          <a:solidFill>
                            <a:schemeClr val="bg1"/>
                          </a:solidFill>
                          <a:latin typeface="微软雅黑 Light" panose="020B0502040204020203" charset="-122"/>
                          <a:ea typeface="微软雅黑 Light" panose="020B0502040204020203" charset="-122"/>
                        </a:rPr>
                        <a:t>刘翊州</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77800">
                <a:tc gridSpan="3">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工作计划</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40000"/>
                        <a:lumOff val="60000"/>
                      </a:schemeClr>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说明</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40000"/>
                        <a:lumOff val="60000"/>
                      </a:schemeClr>
                    </a:solidFill>
                  </a:tcPr>
                </a:tc>
              </a:tr>
              <a:tr h="177800">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周次</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工作内容</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指标</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40000"/>
                        <a:lumOff val="60000"/>
                      </a:schemeClr>
                    </a:solidFill>
                  </a:tcPr>
                </a:tc>
                <a:tc rowSpan="3">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10</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完成带轮初步加工、型材加工、V带采购</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有可用的带轮、型材和V带</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17780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11</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12</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总体安装与调试</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完成型材的搭建</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完成安装进度的25%</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13</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完成轴及轴承座的安装</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完成安装进度的50%</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14</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完成流管及展台的安装</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完成安装进度的75%</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226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15</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完成安装与调试</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0">
                          <a:solidFill>
                            <a:srgbClr val="000000"/>
                          </a:solidFill>
                          <a:latin typeface="微软雅黑 Light" panose="020B0502040204020203" charset="-122"/>
                          <a:ea typeface="微软雅黑 Light" panose="020B0502040204020203" charset="-122"/>
                        </a:rPr>
                        <a:t>完成安装与调试</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custDataLst>
              <p:tags r:id="rId5"/>
            </p:custDataLst>
          </p:nvPr>
        </p:nvGraphicFramePr>
        <p:xfrm>
          <a:off x="157480" y="3859530"/>
          <a:ext cx="11636375" cy="2720340"/>
        </p:xfrm>
        <a:graphic>
          <a:graphicData uri="http://schemas.openxmlformats.org/drawingml/2006/table">
            <a:tbl>
              <a:tblPr firstRow="1" bandRow="1">
                <a:tableStyleId>{5C22544A-7EE6-4342-B048-85BDC9FD1C3A}</a:tableStyleId>
              </a:tblPr>
              <a:tblGrid>
                <a:gridCol w="1110615"/>
                <a:gridCol w="4158615"/>
                <a:gridCol w="6367145"/>
              </a:tblGrid>
              <a:tr h="302260">
                <a:tc gridSpan="2">
                  <a:txBody>
                    <a:bodyPr/>
                    <a:lstStyle/>
                    <a:p>
                      <a:pPr indent="0" algn="ctr">
                        <a:buNone/>
                      </a:pPr>
                      <a:r>
                        <a:rPr lang="zh-CN" sz="1600" b="0">
                          <a:solidFill>
                            <a:srgbClr val="FFFFFF"/>
                          </a:solidFill>
                          <a:latin typeface="微软雅黑 Light" panose="020B0502040204020203" charset="-122"/>
                          <a:ea typeface="微软雅黑 Light" panose="020B0502040204020203" charset="-122"/>
                        </a:rPr>
                        <a:t>负责人</a:t>
                      </a:r>
                      <a:endParaRPr lang="zh-CN" altLang="en-US" sz="1600" b="0">
                        <a:solidFill>
                          <a:srgbClr val="FFFFFF"/>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7C7C7C"/>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FFFFFF"/>
                          </a:solidFill>
                          <a:latin typeface="微软雅黑 Light" panose="020B0502040204020203" charset="-122"/>
                          <a:ea typeface="微软雅黑 Light" panose="020B0502040204020203" charset="-122"/>
                        </a:rPr>
                        <a:t>周思维</a:t>
                      </a:r>
                      <a:endParaRPr lang="zh-CN" altLang="en-US" sz="1600" b="0">
                        <a:solidFill>
                          <a:srgbClr val="FFFFFF"/>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7C7C7C"/>
                    </a:solidFill>
                  </a:tcPr>
                </a:tc>
              </a:tr>
              <a:tr h="302260">
                <a:tc gridSpan="3">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工作计划</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BDBDB"/>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302260">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周次</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BDBDB"/>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工作内容</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BDBDB"/>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指标</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BDBDB"/>
                    </a:solidFill>
                  </a:tcPr>
                </a:tc>
              </a:tr>
              <a:tr h="30226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10</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完成轴加工、手轮组件采购</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有可用的轴、手轮组件</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226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11</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30226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12</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总体安装与调试</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完成轴系装配</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226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13</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完成传动元件总装，确定传动系统能够正常工作</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226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14</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确认传动系统与机电驱动系统能配合工作</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2260">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15</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完成整体安装与调试</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 空心 1"/>
          <p:cNvSpPr/>
          <p:nvPr/>
        </p:nvSpPr>
        <p:spPr>
          <a:xfrm>
            <a:off x="10619015" y="3380819"/>
            <a:ext cx="704850" cy="704850"/>
          </a:xfrm>
          <a:prstGeom prst="donut">
            <a:avLst/>
          </a:prstGeom>
          <a:solidFill>
            <a:srgbClr val="BE8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grpSp>
        <p:nvGrpSpPr>
          <p:cNvPr id="39" name="组合 38"/>
          <p:cNvGrpSpPr/>
          <p:nvPr/>
        </p:nvGrpSpPr>
        <p:grpSpPr>
          <a:xfrm>
            <a:off x="1352550" y="779502"/>
            <a:ext cx="2656640" cy="1107996"/>
            <a:chOff x="1352550" y="779502"/>
            <a:chExt cx="2656640" cy="1107996"/>
          </a:xfrm>
        </p:grpSpPr>
        <p:sp>
          <p:nvSpPr>
            <p:cNvPr id="4" name="文本框 3"/>
            <p:cNvSpPr txBox="1"/>
            <p:nvPr/>
          </p:nvSpPr>
          <p:spPr>
            <a:xfrm>
              <a:off x="1352550" y="779502"/>
              <a:ext cx="70485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703881"/>
                  </a:solidFill>
                  <a:effectLst>
                    <a:outerShdw blurRad="63500" sx="102000" sy="102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C</a:t>
              </a:r>
              <a:endParaRPr kumimoji="0" lang="zh-CN" altLang="en-US" sz="6600" b="0" i="0" u="none" strike="noStrike" kern="1200" cap="none" spc="0" normalizeH="0" baseline="0" noProof="0" dirty="0">
                <a:ln>
                  <a:noFill/>
                </a:ln>
                <a:solidFill>
                  <a:srgbClr val="703881"/>
                </a:solidFill>
                <a:effectLst>
                  <a:outerShdw blurRad="63500" sx="102000" sy="102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5" name="文本框 4"/>
            <p:cNvSpPr txBox="1"/>
            <p:nvPr/>
          </p:nvSpPr>
          <p:spPr>
            <a:xfrm>
              <a:off x="2057400" y="1249276"/>
              <a:ext cx="1951790"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BE8DCD"/>
                  </a:solidFill>
                  <a:effectLst/>
                  <a:uLnTx/>
                  <a:uFillTx/>
                  <a:latin typeface="思源黑体 CN Medium" panose="020B0600000000000000" pitchFamily="34" charset="-122"/>
                  <a:ea typeface="思源黑体 CN Medium" panose="020B0600000000000000" pitchFamily="34" charset="-122"/>
                  <a:cs typeface="+mn-cs"/>
                </a:rPr>
                <a:t>ONTENTES</a:t>
              </a:r>
              <a:endParaRPr kumimoji="0" lang="zh-CN" altLang="en-US" sz="2400" b="0" i="0" u="none" strike="noStrike" kern="1200" cap="none" spc="0" normalizeH="0" baseline="0" noProof="0" dirty="0">
                <a:ln>
                  <a:noFill/>
                </a:ln>
                <a:solidFill>
                  <a:srgbClr val="BE8DCD"/>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6" name="文本框 5"/>
            <p:cNvSpPr txBox="1"/>
            <p:nvPr/>
          </p:nvSpPr>
          <p:spPr>
            <a:xfrm>
              <a:off x="2095500" y="1047750"/>
              <a:ext cx="97393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Calibri" panose="020F0502020204030204"/>
                  <a:ea typeface="微软雅黑" panose="020B0503020204020204" charset="-122"/>
                  <a:cs typeface="+mn-cs"/>
                </a:rPr>
                <a:t>目录内容</a:t>
              </a: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Calibri" panose="020F0502020204030204"/>
                <a:ea typeface="微软雅黑" panose="020B0503020204020204" charset="-122"/>
                <a:cs typeface="+mn-cs"/>
              </a:endParaRPr>
            </a:p>
          </p:txBody>
        </p:sp>
      </p:grpSp>
      <p:sp>
        <p:nvSpPr>
          <p:cNvPr id="7" name="矩形: 圆角 6"/>
          <p:cNvSpPr/>
          <p:nvPr/>
        </p:nvSpPr>
        <p:spPr>
          <a:xfrm>
            <a:off x="1220561" y="1747115"/>
            <a:ext cx="9750879" cy="92975"/>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3" name="圆: 空心 12"/>
          <p:cNvSpPr/>
          <p:nvPr/>
        </p:nvSpPr>
        <p:spPr>
          <a:xfrm>
            <a:off x="-2188765" y="4734917"/>
            <a:ext cx="4246165" cy="4246165"/>
          </a:xfrm>
          <a:prstGeom prst="donut">
            <a:avLst/>
          </a:prstGeom>
          <a:gradFill>
            <a:gsLst>
              <a:gs pos="0">
                <a:srgbClr val="703881"/>
              </a:gs>
              <a:gs pos="66000">
                <a:srgbClr val="882959"/>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grpSp>
        <p:nvGrpSpPr>
          <p:cNvPr id="16" name="组合 15"/>
          <p:cNvGrpSpPr/>
          <p:nvPr/>
        </p:nvGrpSpPr>
        <p:grpSpPr>
          <a:xfrm>
            <a:off x="3571875" y="2262629"/>
            <a:ext cx="3702129" cy="538348"/>
            <a:chOff x="1922065" y="2510352"/>
            <a:chExt cx="3702129" cy="538348"/>
          </a:xfrm>
        </p:grpSpPr>
        <p:grpSp>
          <p:nvGrpSpPr>
            <p:cNvPr id="11" name="组合 10"/>
            <p:cNvGrpSpPr/>
            <p:nvPr/>
          </p:nvGrpSpPr>
          <p:grpSpPr>
            <a:xfrm>
              <a:off x="1922065" y="2526002"/>
              <a:ext cx="660400" cy="522698"/>
              <a:chOff x="1730792" y="2452119"/>
              <a:chExt cx="660400" cy="522698"/>
            </a:xfrm>
          </p:grpSpPr>
          <p:sp>
            <p:nvSpPr>
              <p:cNvPr id="9" name="矩形 8"/>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0" name="文本框 9"/>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01</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sp>
          <p:nvSpPr>
            <p:cNvPr id="12" name="文本框 11"/>
            <p:cNvSpPr txBox="1"/>
            <p:nvPr/>
          </p:nvSpPr>
          <p:spPr>
            <a:xfrm>
              <a:off x="2731769" y="2510352"/>
              <a:ext cx="2892425" cy="4603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已完成工作梳理</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grpSp>
      <p:grpSp>
        <p:nvGrpSpPr>
          <p:cNvPr id="17" name="组合 16"/>
          <p:cNvGrpSpPr/>
          <p:nvPr/>
        </p:nvGrpSpPr>
        <p:grpSpPr>
          <a:xfrm>
            <a:off x="3571875" y="3191589"/>
            <a:ext cx="3702129" cy="538348"/>
            <a:chOff x="1922065" y="2510352"/>
            <a:chExt cx="3702129" cy="538348"/>
          </a:xfrm>
        </p:grpSpPr>
        <p:grpSp>
          <p:nvGrpSpPr>
            <p:cNvPr id="18" name="组合 17"/>
            <p:cNvGrpSpPr/>
            <p:nvPr/>
          </p:nvGrpSpPr>
          <p:grpSpPr>
            <a:xfrm>
              <a:off x="1922065" y="2526002"/>
              <a:ext cx="660400" cy="522698"/>
              <a:chOff x="1730792" y="2452119"/>
              <a:chExt cx="660400" cy="522698"/>
            </a:xfrm>
          </p:grpSpPr>
          <p:sp>
            <p:nvSpPr>
              <p:cNvPr id="22" name="矩形 21"/>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3" name="文本框 22"/>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02</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sp>
          <p:nvSpPr>
            <p:cNvPr id="20" name="文本框 19"/>
            <p:cNvSpPr txBox="1"/>
            <p:nvPr/>
          </p:nvSpPr>
          <p:spPr>
            <a:xfrm>
              <a:off x="2731770" y="2510352"/>
              <a:ext cx="2892424" cy="4603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未完成任务</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grpSp>
      <p:sp>
        <p:nvSpPr>
          <p:cNvPr id="38" name="椭圆 37"/>
          <p:cNvSpPr/>
          <p:nvPr/>
        </p:nvSpPr>
        <p:spPr>
          <a:xfrm>
            <a:off x="9782629" y="5544457"/>
            <a:ext cx="351971" cy="351971"/>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grpSp>
        <p:nvGrpSpPr>
          <p:cNvPr id="44" name="组合 43"/>
          <p:cNvGrpSpPr>
            <a:grpSpLocks noChangeAspect="1"/>
          </p:cNvGrpSpPr>
          <p:nvPr/>
        </p:nvGrpSpPr>
        <p:grpSpPr>
          <a:xfrm>
            <a:off x="9993231" y="221203"/>
            <a:ext cx="2053964" cy="600680"/>
            <a:chOff x="2685028" y="2876682"/>
            <a:chExt cx="5502784" cy="1656004"/>
          </a:xfrm>
        </p:grpSpPr>
        <p:sp>
          <p:nvSpPr>
            <p:cNvPr id="45"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6"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47" name="图片 46"/>
            <p:cNvPicPr>
              <a:picLocks noChangeAspect="1"/>
            </p:cNvPicPr>
            <p:nvPr userDrawn="1"/>
          </p:nvPicPr>
          <p:blipFill>
            <a:blip r:embed="rId1"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 name="组合 2"/>
          <p:cNvGrpSpPr/>
          <p:nvPr/>
        </p:nvGrpSpPr>
        <p:grpSpPr>
          <a:xfrm>
            <a:off x="3571875" y="4166314"/>
            <a:ext cx="3702129" cy="538348"/>
            <a:chOff x="1922065" y="2510352"/>
            <a:chExt cx="3702129" cy="538348"/>
          </a:xfrm>
        </p:grpSpPr>
        <p:grpSp>
          <p:nvGrpSpPr>
            <p:cNvPr id="8" name="组合 7"/>
            <p:cNvGrpSpPr/>
            <p:nvPr/>
          </p:nvGrpSpPr>
          <p:grpSpPr>
            <a:xfrm>
              <a:off x="1922065" y="2526002"/>
              <a:ext cx="660400" cy="522698"/>
              <a:chOff x="1730792" y="2452119"/>
              <a:chExt cx="660400" cy="522698"/>
            </a:xfrm>
          </p:grpSpPr>
          <p:sp>
            <p:nvSpPr>
              <p:cNvPr id="14" name="矩形 13"/>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1730792" y="2482636"/>
                <a:ext cx="660400"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03</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sp>
          <p:nvSpPr>
            <p:cNvPr id="19" name="文本框 18"/>
            <p:cNvSpPr txBox="1"/>
            <p:nvPr/>
          </p:nvSpPr>
          <p:spPr>
            <a:xfrm>
              <a:off x="2731770" y="2510352"/>
              <a:ext cx="2892424" cy="4603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后续工作计划</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grpSp>
      <p:grpSp>
        <p:nvGrpSpPr>
          <p:cNvPr id="21" name="组合 20"/>
          <p:cNvGrpSpPr/>
          <p:nvPr/>
        </p:nvGrpSpPr>
        <p:grpSpPr>
          <a:xfrm>
            <a:off x="3571875" y="5226764"/>
            <a:ext cx="3702129" cy="829945"/>
            <a:chOff x="1922065" y="2510352"/>
            <a:chExt cx="3702129" cy="829945"/>
          </a:xfrm>
        </p:grpSpPr>
        <p:grpSp>
          <p:nvGrpSpPr>
            <p:cNvPr id="24" name="组合 23"/>
            <p:cNvGrpSpPr/>
            <p:nvPr/>
          </p:nvGrpSpPr>
          <p:grpSpPr>
            <a:xfrm>
              <a:off x="1922065" y="2526002"/>
              <a:ext cx="660400" cy="522698"/>
              <a:chOff x="1730792" y="2452119"/>
              <a:chExt cx="660400" cy="522698"/>
            </a:xfrm>
          </p:grpSpPr>
          <p:sp>
            <p:nvSpPr>
              <p:cNvPr id="25" name="矩形 24"/>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6" name="文本框 25"/>
              <p:cNvSpPr txBox="1"/>
              <p:nvPr/>
            </p:nvSpPr>
            <p:spPr>
              <a:xfrm>
                <a:off x="1730792" y="2482636"/>
                <a:ext cx="660400"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04</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sp>
          <p:nvSpPr>
            <p:cNvPr id="27" name="文本框 26"/>
            <p:cNvSpPr txBox="1"/>
            <p:nvPr/>
          </p:nvSpPr>
          <p:spPr>
            <a:xfrm>
              <a:off x="2731770" y="2510352"/>
              <a:ext cx="2892424" cy="82994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后续工作难点</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及解决方案</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grpSp>
      <p:sp>
        <p:nvSpPr>
          <p:cNvPr id="28" name="灯片编号占位符 27"/>
          <p:cNvSpPr>
            <a:spLocks noGrp="1"/>
          </p:cNvSpPr>
          <p:nvPr>
            <p:ph type="sldNum" sz="quarter" idx="12"/>
          </p:nvPr>
        </p:nvSpPr>
        <p:spPr/>
        <p:txBody>
          <a:bodyPr/>
          <a:lstStyle/>
          <a:p>
            <a:fld id="{565CE74E-AB26-4998-AD42-012C4C1AD076}" type="slidenum">
              <a:rPr lang="zh-CN" altLang="en-US" smtClean="0"/>
            </a:fld>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7"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lang="zh-CN" altLang="en-US" sz="2400" dirty="0">
                <a:solidFill>
                  <a:prstClr val="white"/>
                </a:solidFill>
                <a:latin typeface="HelveticaExt-Normal"/>
                <a:ea typeface="OPPOSans B"/>
              </a:rPr>
              <a:t>三、后续工作计划</a:t>
            </a:r>
            <a:endParaRPr lang="zh-CN" altLang="en-US" sz="2400" dirty="0">
              <a:solidFill>
                <a:prstClr val="white"/>
              </a:solidFill>
              <a:latin typeface="HelveticaExt-Normal"/>
              <a:ea typeface="OPPOSans B"/>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95" name="文本框 94"/>
          <p:cNvSpPr txBox="1"/>
          <p:nvPr/>
        </p:nvSpPr>
        <p:spPr>
          <a:xfrm>
            <a:off x="5120572" y="3233827"/>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graphicFrame>
        <p:nvGraphicFramePr>
          <p:cNvPr id="4" name="表格 3"/>
          <p:cNvGraphicFramePr/>
          <p:nvPr>
            <p:custDataLst>
              <p:tags r:id="rId4"/>
            </p:custDataLst>
          </p:nvPr>
        </p:nvGraphicFramePr>
        <p:xfrm>
          <a:off x="227330" y="914400"/>
          <a:ext cx="11637010" cy="2743200"/>
        </p:xfrm>
        <a:graphic>
          <a:graphicData uri="http://schemas.openxmlformats.org/drawingml/2006/table">
            <a:tbl>
              <a:tblPr firstRow="1" bandRow="1">
                <a:tableStyleId>{5C22544A-7EE6-4342-B048-85BDC9FD1C3A}</a:tableStyleId>
              </a:tblPr>
              <a:tblGrid>
                <a:gridCol w="2833370"/>
                <a:gridCol w="2676525"/>
                <a:gridCol w="2150110"/>
                <a:gridCol w="3977005"/>
              </a:tblGrid>
              <a:tr h="304800">
                <a:tc gridSpan="2">
                  <a:txBody>
                    <a:bodyPr/>
                    <a:lstStyle/>
                    <a:p>
                      <a:pPr indent="0" algn="ctr">
                        <a:buNone/>
                      </a:pPr>
                      <a:r>
                        <a:rPr lang="zh-CN" sz="1600" b="0">
                          <a:solidFill>
                            <a:schemeClr val="bg1"/>
                          </a:solidFill>
                          <a:latin typeface="微软雅黑 Light" panose="020B0502040204020203" charset="-122"/>
                          <a:ea typeface="微软雅黑 Light" panose="020B0502040204020203" charset="-122"/>
                        </a:rPr>
                        <a:t>负责人</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lstStyle/>
                    <a:p>
                      <a:pPr indent="0" algn="ctr">
                        <a:buNone/>
                      </a:pPr>
                      <a:r>
                        <a:rPr lang="zh-CN" sz="1600" b="0">
                          <a:solidFill>
                            <a:schemeClr val="bg1"/>
                          </a:solidFill>
                          <a:latin typeface="微软雅黑 Light" panose="020B0502040204020203" charset="-122"/>
                          <a:ea typeface="微软雅黑 Light" panose="020B0502040204020203" charset="-122"/>
                        </a:rPr>
                        <a:t>武昊</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304800">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工作类别</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具体工作内容</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截止时间</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40000"/>
                        <a:lumOff val="6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备注</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40000"/>
                        <a:lumOff val="60000"/>
                      </a:schemeClr>
                    </a:solidFill>
                  </a:tcPr>
                </a:tc>
              </a:tr>
              <a:tr h="304800">
                <a:tc rowSpan="2">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零件图绘制</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支架零件图绘制</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2022.5.1</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垫块等其余零件图绘制</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2022.5.6</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800">
                <a:tc rowSpan="4">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零部件准备</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流管3D打印</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2022.5.10</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风扇3D打印</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2022.5.10</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实际完成进度视基础工业训练中心</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紧固件准备</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随时准备</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联轴器下单</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2022.5.1</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800">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安装与调试</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流管安装与初步调试</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2022.5.14</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取决于流管与风扇3D打印进度</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5" name="表格 4"/>
          <p:cNvGraphicFramePr/>
          <p:nvPr>
            <p:custDataLst>
              <p:tags r:id="rId5"/>
            </p:custDataLst>
          </p:nvPr>
        </p:nvGraphicFramePr>
        <p:xfrm>
          <a:off x="227330" y="3882390"/>
          <a:ext cx="11636375" cy="2418080"/>
        </p:xfrm>
        <a:graphic>
          <a:graphicData uri="http://schemas.openxmlformats.org/drawingml/2006/table">
            <a:tbl>
              <a:tblPr firstRow="1" bandRow="1">
                <a:tableStyleId>{5C22544A-7EE6-4342-B048-85BDC9FD1C3A}</a:tableStyleId>
              </a:tblPr>
              <a:tblGrid>
                <a:gridCol w="2832100"/>
                <a:gridCol w="2667635"/>
                <a:gridCol w="2165985"/>
                <a:gridCol w="3970655"/>
              </a:tblGrid>
              <a:tr h="302260">
                <a:tc gridSpan="2">
                  <a:txBody>
                    <a:bodyPr/>
                    <a:lstStyle/>
                    <a:p>
                      <a:pPr indent="0" algn="ctr">
                        <a:buNone/>
                      </a:pPr>
                      <a:r>
                        <a:rPr lang="zh-CN" sz="1600" b="0">
                          <a:solidFill>
                            <a:schemeClr val="bg1"/>
                          </a:solidFill>
                          <a:latin typeface="微软雅黑 Light" panose="020B0502040204020203" charset="-122"/>
                          <a:ea typeface="微软雅黑 Light" panose="020B0502040204020203" charset="-122"/>
                        </a:rPr>
                        <a:t>负责人</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h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2">
                  <a:txBody>
                    <a:bodyPr/>
                    <a:lstStyle/>
                    <a:p>
                      <a:pPr indent="0" algn="ctr">
                        <a:buNone/>
                      </a:pPr>
                      <a:r>
                        <a:rPr lang="zh-CN" sz="1600" b="0">
                          <a:solidFill>
                            <a:schemeClr val="bg1"/>
                          </a:solidFill>
                          <a:latin typeface="微软雅黑 Light" panose="020B0502040204020203" charset="-122"/>
                          <a:ea typeface="微软雅黑 Light" panose="020B0502040204020203" charset="-122"/>
                        </a:rPr>
                        <a:t>杨瑞帆</a:t>
                      </a:r>
                      <a:endParaRPr lang="zh-CN" altLang="en-US" sz="1600" b="0">
                        <a:solidFill>
                          <a:schemeClr val="bg1"/>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75000"/>
                      </a:schemeClr>
                    </a:solidFill>
                  </a:tcPr>
                </a:tc>
                <a:tc h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65100">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工作类别</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20000"/>
                        <a:lumOff val="8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具体工作内容</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20000"/>
                        <a:lumOff val="8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截止时间</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20000"/>
                        <a:lumOff val="80000"/>
                      </a:schemeClr>
                    </a:solid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备注</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20000"/>
                        <a:lumOff val="80000"/>
                      </a:schemeClr>
                    </a:solidFill>
                  </a:tcPr>
                </a:tc>
              </a:tr>
              <a:tr h="302260">
                <a:tc rowSpan="5">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零部件准备</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亚克力定制观察管/底盖</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2022.5.1</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网购</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65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垫圈、胶带、轻质小球</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2022.5.1</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165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直齿轮</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2022.5.10</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实际完成进度视基础工业训练中心</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65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套筒</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2022.5.10</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165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cs typeface="微软雅黑 Light" panose="020B0502040204020203" charset="-122"/>
                        </a:rPr>
                        <a:t>观察管顶盖3D打印</a:t>
                      </a:r>
                      <a:endParaRPr lang="zh-CN" altLang="en-US" sz="16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2022.5.10</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0">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安装与调试</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Light" panose="020B0502040204020203" charset="-122"/>
                          <a:ea typeface="微软雅黑 Light" panose="020B0502040204020203" charset="-122"/>
                        </a:rPr>
                        <a:t>观察管安装</a:t>
                      </a:r>
                      <a:endParaRPr lang="zh-CN"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2022.5.14</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Light" panose="020B0502040204020203" charset="-122"/>
                          <a:ea typeface="微软雅黑 Light" panose="020B0502040204020203" charset="-122"/>
                        </a:rPr>
                        <a:t>/</a:t>
                      </a:r>
                      <a:endParaRPr lang="en-US" altLang="en-US" sz="1600" b="0">
                        <a:solidFill>
                          <a:srgbClr val="000000"/>
                        </a:solidFill>
                        <a:latin typeface="微软雅黑 Light" panose="020B0502040204020203" charset="-122"/>
                        <a:ea typeface="微软雅黑 Light" panose="020B0502040204020203"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5334"/>
            <a:ext cx="12192000" cy="8831509"/>
          </a:xfrm>
          <a:prstGeom prst="rect">
            <a:avLst/>
          </a:prstGeom>
        </p:spPr>
      </p:pic>
      <p:sp>
        <p:nvSpPr>
          <p:cNvPr id="5" name="矩形 4"/>
          <p:cNvSpPr/>
          <p:nvPr/>
        </p:nvSpPr>
        <p:spPr>
          <a:xfrm>
            <a:off x="0" y="0"/>
            <a:ext cx="12192000" cy="768894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846530" y="-1770744"/>
            <a:ext cx="8399978" cy="7688943"/>
            <a:chOff x="-2846530" y="-1770744"/>
            <a:chExt cx="8399978" cy="7688943"/>
          </a:xfrm>
        </p:grpSpPr>
        <p:sp>
          <p:nvSpPr>
            <p:cNvPr id="2" name="椭圆 1"/>
            <p:cNvSpPr/>
            <p:nvPr/>
          </p:nvSpPr>
          <p:spPr>
            <a:xfrm>
              <a:off x="-2846530" y="-1770744"/>
              <a:ext cx="7688943" cy="7688943"/>
            </a:xfrm>
            <a:prstGeom prst="ellipse">
              <a:avLst/>
            </a:prstGeom>
            <a:gradFill>
              <a:gsLst>
                <a:gs pos="0">
                  <a:srgbClr val="703881"/>
                </a:gs>
                <a:gs pos="66000">
                  <a:srgbClr val="882959"/>
                </a:gs>
              </a:gsLst>
              <a:lin ang="5400000" scaled="1"/>
            </a:gradFill>
            <a:ln>
              <a:noFill/>
            </a:ln>
            <a:effectLst>
              <a:outerShdw blurRad="2794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1214742" y="1161142"/>
              <a:ext cx="6768190" cy="3769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04</a:t>
              </a:r>
              <a:endParaRPr kumimoji="0" lang="zh-CN" altLang="en-US"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8" name="组合 17"/>
          <p:cNvGrpSpPr/>
          <p:nvPr/>
        </p:nvGrpSpPr>
        <p:grpSpPr>
          <a:xfrm>
            <a:off x="5140956" y="2474962"/>
            <a:ext cx="7358380" cy="1349080"/>
            <a:chOff x="5862081" y="2617371"/>
            <a:chExt cx="7358380" cy="1349080"/>
          </a:xfrm>
        </p:grpSpPr>
        <p:sp>
          <p:nvSpPr>
            <p:cNvPr id="16" name="文本框 15"/>
            <p:cNvSpPr txBox="1"/>
            <p:nvPr/>
          </p:nvSpPr>
          <p:spPr>
            <a:xfrm>
              <a:off x="5862081" y="2617371"/>
              <a:ext cx="7358380"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后续工作难点及解决方案</a:t>
              </a:r>
              <a:endParaRPr kumimoji="0" lang="zh-CN" altLang="en-US" sz="4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7" name="文本框 16"/>
            <p:cNvSpPr txBox="1"/>
            <p:nvPr/>
          </p:nvSpPr>
          <p:spPr>
            <a:xfrm>
              <a:off x="5862081" y="3506076"/>
              <a:ext cx="6477909" cy="4603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400" b="0" i="0" dirty="0" err="1">
                  <a:solidFill>
                    <a:srgbClr val="333333"/>
                  </a:solidFill>
                  <a:effectLst/>
                  <a:latin typeface="Helvetica Neue"/>
                </a:rPr>
                <a:t>The Difficulty And The Solution</a:t>
              </a:r>
              <a:endParaRPr lang="en-US" altLang="zh-CN" sz="2400" b="0" i="0" dirty="0" err="1">
                <a:solidFill>
                  <a:srgbClr val="333333"/>
                </a:solidFill>
                <a:effectLst/>
                <a:latin typeface="Helvetica Neue"/>
              </a:endParaRPr>
            </a:p>
          </p:txBody>
        </p:sp>
      </p:grpSp>
      <p:sp>
        <p:nvSpPr>
          <p:cNvPr id="19" name="圆: 空心 18"/>
          <p:cNvSpPr/>
          <p:nvPr/>
        </p:nvSpPr>
        <p:spPr>
          <a:xfrm>
            <a:off x="10808543" y="5670073"/>
            <a:ext cx="2766913" cy="2766913"/>
          </a:xfrm>
          <a:prstGeom prst="donut">
            <a:avLst/>
          </a:prstGeom>
          <a:gradFill>
            <a:gsLst>
              <a:gs pos="0">
                <a:srgbClr val="703881"/>
              </a:gs>
              <a:gs pos="66000">
                <a:srgbClr val="8829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fld>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prstClr val="white"/>
                </a:solidFill>
                <a:latin typeface="HelveticaExt-Normal"/>
                <a:ea typeface="OPPOSans B"/>
              </a:rPr>
              <a:t>四、</a:t>
            </a:r>
            <a:r>
              <a:rPr lang="zh-CN" altLang="en-US" sz="2400" noProof="0" dirty="0">
                <a:ln>
                  <a:noFill/>
                </a:ln>
                <a:solidFill>
                  <a:schemeClr val="bg1"/>
                </a:solidFill>
                <a:effectLst/>
                <a:uLnTx/>
                <a:uFillTx/>
                <a:latin typeface="思源黑体 CN Medium" panose="020B0600000000000000" pitchFamily="34" charset="-122"/>
                <a:ea typeface="思源黑体 CN Medium" panose="020B0600000000000000" pitchFamily="34" charset="-122"/>
                <a:sym typeface="+mn-ea"/>
              </a:rPr>
              <a:t>后续工作难点及解决方案</a:t>
            </a:r>
            <a:endParaRPr lang="zh-CN" altLang="en-US" sz="2400" noProof="0" dirty="0">
              <a:ln>
                <a:noFill/>
              </a:ln>
              <a:solidFill>
                <a:schemeClr val="bg1"/>
              </a:solidFill>
              <a:effectLst/>
              <a:uLnTx/>
              <a:uFillTx/>
              <a:latin typeface="思源黑体 CN Medium" panose="020B0600000000000000" pitchFamily="34" charset="-122"/>
              <a:ea typeface="思源黑体 CN Medium" panose="020B0600000000000000" pitchFamily="34" charset="-122"/>
              <a:sym typeface="+mn-ea"/>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83" name="矩形 82"/>
          <p:cNvSpPr/>
          <p:nvPr/>
        </p:nvSpPr>
        <p:spPr>
          <a:xfrm>
            <a:off x="1163692" y="2794903"/>
            <a:ext cx="4495974" cy="2729337"/>
          </a:xfrm>
          <a:prstGeom prst="rect">
            <a:avLst/>
          </a:prstGeom>
        </p:spPr>
        <p:txBody>
          <a:bodyPr wrap="square">
            <a:spAutoFit/>
          </a:bodyPr>
          <a:lstStyle/>
          <a:p>
            <a:pPr algn="just">
              <a:lnSpc>
                <a:spcPct val="120000"/>
              </a:lnSpc>
            </a:pPr>
            <a:r>
              <a:rPr lang="zh-CN" altLang="en-US" dirty="0"/>
              <a:t>为实现风扇的电驱动以及其速度调节，购买了一款</a:t>
            </a:r>
            <a:r>
              <a:rPr lang="en-US" altLang="zh-CN" dirty="0"/>
              <a:t>200W</a:t>
            </a:r>
            <a:r>
              <a:rPr lang="zh-CN" altLang="en-US" dirty="0"/>
              <a:t>的伺服电机。该伺服电机配备专门的控制器，也需要对其进行</a:t>
            </a:r>
            <a:r>
              <a:rPr lang="zh-CN" altLang="en-US" dirty="0">
                <a:solidFill>
                  <a:srgbClr val="FF0000"/>
                </a:solidFill>
              </a:rPr>
              <a:t>专门编程</a:t>
            </a:r>
            <a:r>
              <a:rPr lang="zh-CN" altLang="en-US" dirty="0"/>
              <a:t>，以实现基本的启停和调速功能，并尽可能保证相对</a:t>
            </a:r>
            <a:r>
              <a:rPr lang="zh-CN" altLang="en-US" dirty="0">
                <a:solidFill>
                  <a:srgbClr val="FF0000"/>
                </a:solidFill>
              </a:rPr>
              <a:t>稳定的控制</a:t>
            </a:r>
            <a:r>
              <a:rPr lang="zh-CN" altLang="en-US" dirty="0"/>
              <a:t>。</a:t>
            </a:r>
            <a:endParaRPr lang="en-US" altLang="zh-CN" dirty="0"/>
          </a:p>
          <a:p>
            <a:pPr algn="just">
              <a:lnSpc>
                <a:spcPct val="120000"/>
              </a:lnSpc>
            </a:pPr>
            <a:endParaRPr lang="en-US" altLang="zh-CN" dirty="0"/>
          </a:p>
          <a:p>
            <a:pPr algn="just">
              <a:lnSpc>
                <a:spcPct val="120000"/>
              </a:lnSpc>
            </a:pPr>
            <a:r>
              <a:rPr lang="zh-CN" altLang="en-US" b="1" dirty="0"/>
              <a:t>解决方案</a:t>
            </a:r>
            <a:r>
              <a:rPr lang="zh-CN" altLang="en-US" dirty="0"/>
              <a:t>：尽快开展针对伺服电机控制与编程的学习，及时与商家沟通。</a:t>
            </a:r>
            <a:endParaRPr lang="en-US" altLang="zh-CN" dirty="0"/>
          </a:p>
        </p:txBody>
      </p:sp>
      <p:sp>
        <p:nvSpPr>
          <p:cNvPr id="95" name="文本框 94"/>
          <p:cNvSpPr txBox="1"/>
          <p:nvPr/>
        </p:nvSpPr>
        <p:spPr>
          <a:xfrm>
            <a:off x="5541813" y="4853496"/>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sp>
        <p:nvSpPr>
          <p:cNvPr id="2" name="灯片编号占位符 1"/>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4" name="文本框 3"/>
          <p:cNvSpPr txBox="1"/>
          <p:nvPr/>
        </p:nvSpPr>
        <p:spPr>
          <a:xfrm>
            <a:off x="1046375" y="1654702"/>
            <a:ext cx="3723588" cy="400110"/>
          </a:xfrm>
          <a:prstGeom prst="rect">
            <a:avLst/>
          </a:prstGeom>
          <a:noFill/>
        </p:spPr>
        <p:txBody>
          <a:bodyPr wrap="square" rtlCol="0">
            <a:spAutoFit/>
          </a:bodyPr>
          <a:lstStyle/>
          <a:p>
            <a:r>
              <a:rPr lang="en-US" altLang="zh-CN" sz="2000" b="1" dirty="0">
                <a:latin typeface="+mj-ea"/>
                <a:ea typeface="+mj-ea"/>
              </a:rPr>
              <a:t>4.1 </a:t>
            </a:r>
            <a:r>
              <a:rPr lang="zh-CN" altLang="en-US" sz="2000" b="1" dirty="0"/>
              <a:t>伺服电机调试与控制</a:t>
            </a:r>
            <a:endParaRPr lang="zh-CN" altLang="en-US" sz="2000" b="1"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335" y="2139884"/>
            <a:ext cx="4647364" cy="33799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animBg="1"/>
      <p:bldP spid="53" grpId="0"/>
      <p:bldP spid="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prstClr val="white"/>
                </a:solidFill>
                <a:latin typeface="HelveticaExt-Normal"/>
                <a:ea typeface="OPPOSans B"/>
              </a:rPr>
              <a:t>四、</a:t>
            </a:r>
            <a:r>
              <a:rPr lang="zh-CN" altLang="en-US" sz="2400" noProof="0" dirty="0">
                <a:ln>
                  <a:noFill/>
                </a:ln>
                <a:solidFill>
                  <a:schemeClr val="bg1"/>
                </a:solidFill>
                <a:effectLst/>
                <a:uLnTx/>
                <a:uFillTx/>
                <a:latin typeface="思源黑体 CN Medium" panose="020B0600000000000000" pitchFamily="34" charset="-122"/>
                <a:ea typeface="思源黑体 CN Medium" panose="020B0600000000000000" pitchFamily="34" charset="-122"/>
                <a:sym typeface="+mn-ea"/>
              </a:rPr>
              <a:t>后续工作难点及解决方案</a:t>
            </a:r>
            <a:endParaRPr lang="zh-CN" altLang="en-US" sz="2400" noProof="0" dirty="0">
              <a:ln>
                <a:noFill/>
              </a:ln>
              <a:solidFill>
                <a:schemeClr val="bg1"/>
              </a:solidFill>
              <a:effectLst/>
              <a:uLnTx/>
              <a:uFillTx/>
              <a:latin typeface="思源黑体 CN Medium" panose="020B0600000000000000" pitchFamily="34" charset="-122"/>
              <a:ea typeface="思源黑体 CN Medium" panose="020B0600000000000000" pitchFamily="34" charset="-122"/>
              <a:sym typeface="+mn-ea"/>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83" name="矩形 82"/>
          <p:cNvSpPr/>
          <p:nvPr/>
        </p:nvSpPr>
        <p:spPr>
          <a:xfrm>
            <a:off x="1353090" y="1772214"/>
            <a:ext cx="4495974" cy="3080385"/>
          </a:xfrm>
          <a:prstGeom prst="rect">
            <a:avLst/>
          </a:prstGeom>
        </p:spPr>
        <p:txBody>
          <a:bodyPr wrap="square">
            <a:spAutoFit/>
          </a:bodyPr>
          <a:lstStyle/>
          <a:p>
            <a:pPr algn="just">
              <a:lnSpc>
                <a:spcPct val="120000"/>
              </a:lnSpc>
            </a:pPr>
            <a:r>
              <a:rPr lang="zh-CN" altLang="en-US" dirty="0"/>
              <a:t>此前，我们根据空气动力学计算与流体力学仿真的方式设计了较为合理的流管方案，并进行了一些简单实验，但由于实验条件总是无法满足要求，故而流管是否能产生明显的实验现象还有待实际装配后实验观察。</a:t>
            </a:r>
            <a:endParaRPr lang="en-US" altLang="zh-CN" dirty="0"/>
          </a:p>
          <a:p>
            <a:pPr algn="just">
              <a:lnSpc>
                <a:spcPct val="120000"/>
              </a:lnSpc>
            </a:pPr>
            <a:endParaRPr lang="en-US" altLang="zh-CN" dirty="0"/>
          </a:p>
          <a:p>
            <a:pPr algn="just">
              <a:lnSpc>
                <a:spcPct val="120000"/>
              </a:lnSpc>
            </a:pPr>
            <a:r>
              <a:rPr lang="zh-CN" altLang="en-US" b="1" dirty="0"/>
              <a:t>解决方案</a:t>
            </a:r>
            <a:r>
              <a:rPr lang="zh-CN" altLang="en-US" dirty="0"/>
              <a:t>：流管装配后进行</a:t>
            </a:r>
            <a:r>
              <a:rPr lang="zh-CN" altLang="en-US" dirty="0">
                <a:solidFill>
                  <a:srgbClr val="FF0000"/>
                </a:solidFill>
              </a:rPr>
              <a:t>实机测试</a:t>
            </a:r>
            <a:r>
              <a:rPr lang="zh-CN" altLang="en-US" dirty="0"/>
              <a:t>，并依据测试结果配置合适重量的小球。</a:t>
            </a:r>
            <a:endParaRPr lang="en-US" altLang="zh-CN" dirty="0"/>
          </a:p>
        </p:txBody>
      </p:sp>
      <p:sp>
        <p:nvSpPr>
          <p:cNvPr id="2" name="灯片编号占位符 1"/>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4" name="文本框 3"/>
          <p:cNvSpPr txBox="1"/>
          <p:nvPr/>
        </p:nvSpPr>
        <p:spPr>
          <a:xfrm>
            <a:off x="1046375" y="1084082"/>
            <a:ext cx="3723588" cy="400110"/>
          </a:xfrm>
          <a:prstGeom prst="rect">
            <a:avLst/>
          </a:prstGeom>
          <a:noFill/>
        </p:spPr>
        <p:txBody>
          <a:bodyPr wrap="square" rtlCol="0">
            <a:spAutoFit/>
          </a:bodyPr>
          <a:lstStyle/>
          <a:p>
            <a:r>
              <a:rPr lang="en-US" altLang="zh-CN" sz="2000" b="1" dirty="0">
                <a:latin typeface="+mj-ea"/>
                <a:ea typeface="+mj-ea"/>
              </a:rPr>
              <a:t>4.2  </a:t>
            </a:r>
            <a:r>
              <a:rPr lang="zh-CN" altLang="en-US" sz="2000" b="1" dirty="0"/>
              <a:t>流管可行性验证</a:t>
            </a:r>
            <a:endParaRPr lang="zh-CN" altLang="en-US" sz="2000" b="1" dirty="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97891" y="2433742"/>
            <a:ext cx="5274310" cy="24034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animBg="1"/>
      <p:bldP spid="53" grpId="0"/>
      <p:bldP spid="8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prstClr val="white"/>
                </a:solidFill>
                <a:latin typeface="HelveticaExt-Normal"/>
                <a:ea typeface="OPPOSans B"/>
              </a:rPr>
              <a:t>四、</a:t>
            </a:r>
            <a:r>
              <a:rPr lang="zh-CN" altLang="en-US" sz="2400" noProof="0" dirty="0">
                <a:ln>
                  <a:noFill/>
                </a:ln>
                <a:solidFill>
                  <a:schemeClr val="bg1"/>
                </a:solidFill>
                <a:effectLst/>
                <a:uLnTx/>
                <a:uFillTx/>
                <a:latin typeface="思源黑体 CN Medium" panose="020B0600000000000000" pitchFamily="34" charset="-122"/>
                <a:ea typeface="思源黑体 CN Medium" panose="020B0600000000000000" pitchFamily="34" charset="-122"/>
                <a:sym typeface="+mn-ea"/>
              </a:rPr>
              <a:t>后续工作难点及解决方案</a:t>
            </a:r>
            <a:endParaRPr lang="zh-CN" altLang="en-US" sz="2400" noProof="0" dirty="0">
              <a:ln>
                <a:noFill/>
              </a:ln>
              <a:solidFill>
                <a:schemeClr val="bg1"/>
              </a:solidFill>
              <a:effectLst/>
              <a:uLnTx/>
              <a:uFillTx/>
              <a:latin typeface="思源黑体 CN Medium" panose="020B0600000000000000" pitchFamily="34" charset="-122"/>
              <a:ea typeface="思源黑体 CN Medium" panose="020B0600000000000000" pitchFamily="34" charset="-122"/>
              <a:sym typeface="+mn-ea"/>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2" name="灯片编号占位符 1"/>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5" name="文本框 4"/>
          <p:cNvSpPr txBox="1"/>
          <p:nvPr/>
        </p:nvSpPr>
        <p:spPr>
          <a:xfrm>
            <a:off x="760095" y="1069975"/>
            <a:ext cx="4620895" cy="400110"/>
          </a:xfrm>
          <a:prstGeom prst="rect">
            <a:avLst/>
          </a:prstGeom>
          <a:noFill/>
        </p:spPr>
        <p:txBody>
          <a:bodyPr wrap="square" rtlCol="0">
            <a:spAutoFit/>
          </a:bodyPr>
          <a:lstStyle/>
          <a:p>
            <a:r>
              <a:rPr lang="en-US" altLang="zh-CN" sz="2000" b="1" dirty="0">
                <a:latin typeface="+mj-ea"/>
                <a:ea typeface="+mj-ea"/>
              </a:rPr>
              <a:t>4.3  </a:t>
            </a:r>
            <a:r>
              <a:rPr lang="zh-CN" altLang="en-US" sz="2000" b="1" dirty="0">
                <a:latin typeface="+mj-ea"/>
                <a:ea typeface="+mj-ea"/>
              </a:rPr>
              <a:t>观察管及流管气密性保证</a:t>
            </a:r>
            <a:endParaRPr lang="zh-CN" altLang="en-US" sz="2000" b="1" dirty="0">
              <a:latin typeface="+mj-ea"/>
              <a:ea typeface="+mj-ea"/>
            </a:endParaRPr>
          </a:p>
        </p:txBody>
      </p:sp>
      <p:pic>
        <p:nvPicPr>
          <p:cNvPr id="29" name="图片 29"/>
          <p:cNvPicPr>
            <a:picLocks noChangeAspect="1" noChangeArrowheads="1"/>
          </p:cNvPicPr>
          <p:nvPr/>
        </p:nvPicPr>
        <p:blipFill>
          <a:blip r:embed="rId4" cstate="print">
            <a:extLst>
              <a:ext uri="{28A0092B-C50C-407E-A947-70E740481C1C}">
                <a14:useLocalDpi xmlns:a14="http://schemas.microsoft.com/office/drawing/2010/main" val="0"/>
              </a:ext>
            </a:extLst>
          </a:blip>
          <a:srcRect r="15695"/>
          <a:stretch>
            <a:fillRect/>
          </a:stretch>
        </p:blipFill>
        <p:spPr>
          <a:xfrm>
            <a:off x="760095" y="1593850"/>
            <a:ext cx="1734185" cy="4550410"/>
          </a:xfrm>
          <a:prstGeom prst="rect">
            <a:avLst/>
          </a:prstGeom>
          <a:noFill/>
          <a:ln>
            <a:noFill/>
          </a:ln>
        </p:spPr>
      </p:pic>
      <p:sp>
        <p:nvSpPr>
          <p:cNvPr id="4" name="矩形 3"/>
          <p:cNvSpPr/>
          <p:nvPr/>
        </p:nvSpPr>
        <p:spPr>
          <a:xfrm>
            <a:off x="1036955" y="1738630"/>
            <a:ext cx="1318895" cy="993775"/>
          </a:xfrm>
          <a:prstGeom prst="rect">
            <a:avLst/>
          </a:prstGeom>
          <a:noFill/>
          <a:ln w="31750">
            <a:solidFill>
              <a:srgbClr val="FF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2" descr="1649870130(1)"/>
          <p:cNvPicPr>
            <a:picLocks noChangeAspect="1"/>
          </p:cNvPicPr>
          <p:nvPr/>
        </p:nvPicPr>
        <p:blipFill>
          <a:blip r:embed="rId5"/>
          <a:srcRect t="1084" r="28947" b="12865"/>
          <a:stretch>
            <a:fillRect/>
          </a:stretch>
        </p:blipFill>
        <p:spPr>
          <a:xfrm>
            <a:off x="5894705" y="1438275"/>
            <a:ext cx="5601970" cy="2713990"/>
          </a:xfrm>
          <a:prstGeom prst="rect">
            <a:avLst/>
          </a:prstGeom>
        </p:spPr>
      </p:pic>
      <p:sp>
        <p:nvSpPr>
          <p:cNvPr id="6" name="矩形 5"/>
          <p:cNvSpPr/>
          <p:nvPr/>
        </p:nvSpPr>
        <p:spPr>
          <a:xfrm>
            <a:off x="8198485" y="2007870"/>
            <a:ext cx="994410" cy="1379220"/>
          </a:xfrm>
          <a:prstGeom prst="rect">
            <a:avLst/>
          </a:prstGeom>
          <a:noFill/>
          <a:ln w="31750">
            <a:solidFill>
              <a:srgbClr val="FF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7" name="直接箭头连接符 6"/>
          <p:cNvCxnSpPr>
            <a:stCxn id="4" idx="3"/>
          </p:cNvCxnSpPr>
          <p:nvPr/>
        </p:nvCxnSpPr>
        <p:spPr>
          <a:xfrm>
            <a:off x="2355850" y="2235835"/>
            <a:ext cx="737235" cy="141605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6" idx="1"/>
          </p:cNvCxnSpPr>
          <p:nvPr/>
        </p:nvCxnSpPr>
        <p:spPr>
          <a:xfrm flipH="1">
            <a:off x="4959350" y="2697480"/>
            <a:ext cx="3239135" cy="93408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71165" y="3733165"/>
            <a:ext cx="2410460" cy="99377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093085" y="3825240"/>
            <a:ext cx="2004060" cy="810260"/>
          </a:xfrm>
          <a:prstGeom prst="rect">
            <a:avLst/>
          </a:prstGeom>
          <a:noFill/>
        </p:spPr>
        <p:txBody>
          <a:bodyPr wrap="square" rtlCol="0">
            <a:spAutoFit/>
          </a:bodyPr>
          <a:lstStyle/>
          <a:p>
            <a:pPr>
              <a:lnSpc>
                <a:spcPct val="130000"/>
              </a:lnSpc>
            </a:pPr>
            <a:r>
              <a:rPr lang="zh-CN" altLang="en-US">
                <a:solidFill>
                  <a:schemeClr val="bg1"/>
                </a:solidFill>
                <a:latin typeface="微软雅黑 Light" panose="020B0502040204020203" charset="-122"/>
                <a:ea typeface="微软雅黑 Light" panose="020B0502040204020203" charset="-122"/>
                <a:cs typeface="微软雅黑 Light" panose="020B0502040204020203" charset="-122"/>
              </a:rPr>
              <a:t>如何保证气密性？</a:t>
            </a:r>
            <a:endParaRPr lang="zh-CN" altLang="en-US">
              <a:solidFill>
                <a:schemeClr val="bg1"/>
              </a:solidFill>
              <a:latin typeface="微软雅黑 Light" panose="020B0502040204020203" charset="-122"/>
              <a:ea typeface="微软雅黑 Light" panose="020B0502040204020203" charset="-122"/>
              <a:cs typeface="微软雅黑 Light" panose="020B0502040204020203" charset="-122"/>
            </a:endParaRPr>
          </a:p>
          <a:p>
            <a:pPr>
              <a:lnSpc>
                <a:spcPct val="130000"/>
              </a:lnSpc>
            </a:pPr>
            <a:r>
              <a:rPr lang="en-US" altLang="zh-CN">
                <a:solidFill>
                  <a:schemeClr val="bg1"/>
                </a:solidFill>
                <a:latin typeface="微软雅黑 Light" panose="020B0502040204020203" charset="-122"/>
                <a:ea typeface="微软雅黑 Light" panose="020B0502040204020203" charset="-122"/>
                <a:cs typeface="微软雅黑 Light" panose="020B0502040204020203" charset="-122"/>
              </a:rPr>
              <a:t>     ——</a:t>
            </a:r>
            <a:r>
              <a:rPr lang="zh-CN" altLang="en-US">
                <a:solidFill>
                  <a:schemeClr val="bg1"/>
                </a:solidFill>
                <a:latin typeface="微软雅黑 Light" panose="020B0502040204020203" charset="-122"/>
                <a:ea typeface="微软雅黑 Light" panose="020B0502040204020203" charset="-122"/>
                <a:cs typeface="微软雅黑 Light" panose="020B0502040204020203" charset="-122"/>
              </a:rPr>
              <a:t>密封问题</a:t>
            </a:r>
            <a:endParaRPr lang="zh-CN" altLang="en-US">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11" name="文本框 10"/>
          <p:cNvSpPr txBox="1"/>
          <p:nvPr/>
        </p:nvSpPr>
        <p:spPr>
          <a:xfrm>
            <a:off x="2971165" y="5198110"/>
            <a:ext cx="4620895" cy="922020"/>
          </a:xfrm>
          <a:prstGeom prst="rect">
            <a:avLst/>
          </a:prstGeom>
          <a:noFill/>
        </p:spPr>
        <p:txBody>
          <a:bodyPr wrap="square" rtlCol="0">
            <a:spAutoFit/>
          </a:bodyPr>
          <a:lstStyle/>
          <a:p>
            <a:r>
              <a:rPr lang="zh-CN" altLang="en-US" b="1" dirty="0">
                <a:latin typeface="+mn-ea"/>
                <a:cs typeface="微软雅黑 Light" panose="020B0502040204020203" charset="-122"/>
              </a:rPr>
              <a:t>解决方案：</a:t>
            </a:r>
            <a:endParaRPr lang="zh-CN" altLang="en-US" b="1" dirty="0">
              <a:latin typeface="+mn-ea"/>
              <a:cs typeface="微软雅黑 Light" panose="020B0502040204020203" charset="-122"/>
            </a:endParaRPr>
          </a:p>
          <a:p>
            <a:r>
              <a:rPr lang="zh-CN" altLang="en-US" dirty="0">
                <a:latin typeface="+mn-ea"/>
                <a:cs typeface="微软雅黑 Light" panose="020B0502040204020203" charset="-122"/>
              </a:rPr>
              <a:t>（</a:t>
            </a:r>
            <a:r>
              <a:rPr lang="en-US" altLang="zh-CN" dirty="0">
                <a:latin typeface="+mn-ea"/>
                <a:cs typeface="微软雅黑 Light" panose="020B0502040204020203" charset="-122"/>
              </a:rPr>
              <a:t>1</a:t>
            </a:r>
            <a:r>
              <a:rPr lang="zh-CN" altLang="en-US" dirty="0">
                <a:latin typeface="+mn-ea"/>
                <a:cs typeface="微软雅黑 Light" panose="020B0502040204020203" charset="-122"/>
              </a:rPr>
              <a:t>）</a:t>
            </a:r>
            <a:r>
              <a:rPr lang="en-US" altLang="zh-CN" dirty="0">
                <a:latin typeface="+mn-ea"/>
                <a:cs typeface="微软雅黑 Light" panose="020B0502040204020203" charset="-122"/>
              </a:rPr>
              <a:t> </a:t>
            </a:r>
            <a:r>
              <a:rPr lang="zh-CN" altLang="en-US" dirty="0">
                <a:latin typeface="+mn-ea"/>
                <a:cs typeface="微软雅黑 Light" panose="020B0502040204020203" charset="-122"/>
              </a:rPr>
              <a:t>水工胶带</a:t>
            </a:r>
            <a:r>
              <a:rPr lang="en-US" altLang="zh-CN" dirty="0">
                <a:latin typeface="+mn-ea"/>
                <a:cs typeface="微软雅黑 Light" panose="020B0502040204020203" charset="-122"/>
              </a:rPr>
              <a:t> + </a:t>
            </a:r>
            <a:r>
              <a:rPr lang="zh-CN" altLang="en-US" dirty="0">
                <a:latin typeface="+mn-ea"/>
                <a:cs typeface="微软雅黑 Light" panose="020B0502040204020203" charset="-122"/>
              </a:rPr>
              <a:t>密封圈；</a:t>
            </a:r>
            <a:endParaRPr lang="zh-CN" altLang="en-US" dirty="0">
              <a:latin typeface="+mn-ea"/>
              <a:cs typeface="微软雅黑 Light" panose="020B0502040204020203" charset="-122"/>
            </a:endParaRPr>
          </a:p>
          <a:p>
            <a:r>
              <a:rPr lang="zh-CN" altLang="en-US" dirty="0">
                <a:latin typeface="+mn-ea"/>
                <a:cs typeface="微软雅黑 Light" panose="020B0502040204020203" charset="-122"/>
              </a:rPr>
              <a:t>（</a:t>
            </a:r>
            <a:r>
              <a:rPr lang="en-US" altLang="zh-CN" dirty="0">
                <a:latin typeface="+mn-ea"/>
                <a:cs typeface="微软雅黑 Light" panose="020B0502040204020203" charset="-122"/>
              </a:rPr>
              <a:t>2</a:t>
            </a:r>
            <a:r>
              <a:rPr lang="zh-CN" altLang="en-US" dirty="0">
                <a:latin typeface="+mn-ea"/>
                <a:cs typeface="微软雅黑 Light" panose="020B0502040204020203" charset="-122"/>
              </a:rPr>
              <a:t>）</a:t>
            </a:r>
            <a:r>
              <a:rPr lang="en-US" altLang="zh-CN" dirty="0">
                <a:latin typeface="+mn-ea"/>
                <a:cs typeface="微软雅黑 Light" panose="020B0502040204020203" charset="-122"/>
              </a:rPr>
              <a:t> </a:t>
            </a:r>
            <a:r>
              <a:rPr lang="zh-CN" altLang="en-US" dirty="0">
                <a:latin typeface="+mn-ea"/>
                <a:cs typeface="微软雅黑 Light" panose="020B0502040204020203" charset="-122"/>
              </a:rPr>
              <a:t>螺母连接</a:t>
            </a:r>
            <a:r>
              <a:rPr lang="en-US" altLang="zh-CN" dirty="0">
                <a:latin typeface="+mn-ea"/>
                <a:cs typeface="微软雅黑 Light" panose="020B0502040204020203" charset="-122"/>
              </a:rPr>
              <a:t> + </a:t>
            </a:r>
            <a:r>
              <a:rPr lang="zh-CN" altLang="en-US" dirty="0">
                <a:latin typeface="+mn-ea"/>
                <a:cs typeface="微软雅黑 Light" panose="020B0502040204020203" charset="-122"/>
              </a:rPr>
              <a:t>密封圈；</a:t>
            </a:r>
            <a:endParaRPr lang="zh-CN" altLang="en-US" dirty="0">
              <a:latin typeface="+mn-ea"/>
              <a:cs typeface="微软雅黑 Light" panose="020B0502040204020203"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animBg="1"/>
      <p:bldP spid="53" grpId="0"/>
      <p:bldP spid="5" grpId="0"/>
      <p:bldP spid="4" grpId="0" animBg="1"/>
      <p:bldP spid="6" grpId="0" animBg="1"/>
      <p:bldP spid="9" grpId="0" animBg="1"/>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1" cy="5928853"/>
            <a:chOff x="-1" y="-1"/>
            <a:chExt cx="12192001" cy="5928853"/>
          </a:xfrm>
        </p:grpSpPr>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rcRect t="13518" b="13518"/>
            <a:stretch>
              <a:fillRect/>
            </a:stretch>
          </p:blipFill>
          <p:spPr>
            <a:xfrm>
              <a:off x="1" y="-1"/>
              <a:ext cx="12191999" cy="5928853"/>
            </a:xfrm>
            <a:prstGeom prst="rect">
              <a:avLst/>
            </a:prstGeom>
          </p:spPr>
        </p:pic>
        <p:sp>
          <p:nvSpPr>
            <p:cNvPr id="57" name="矩形 56"/>
            <p:cNvSpPr/>
            <p:nvPr/>
          </p:nvSpPr>
          <p:spPr>
            <a:xfrm>
              <a:off x="-1" y="0"/>
              <a:ext cx="12192000" cy="592885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cxnSp>
        <p:nvCxnSpPr>
          <p:cNvPr id="19" name="直接连接符 18"/>
          <p:cNvCxnSpPr/>
          <p:nvPr/>
        </p:nvCxnSpPr>
        <p:spPr>
          <a:xfrm>
            <a:off x="1470025" y="1510384"/>
            <a:ext cx="2639463" cy="0"/>
          </a:xfrm>
          <a:prstGeom prst="line">
            <a:avLst/>
          </a:prstGeom>
          <a:ln w="34925">
            <a:gradFill flip="none" rotWithShape="1">
              <a:gsLst>
                <a:gs pos="0">
                  <a:srgbClr val="703881">
                    <a:alpha val="0"/>
                  </a:srgbClr>
                </a:gs>
                <a:gs pos="100000">
                  <a:srgbClr val="70388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216106" y="1510384"/>
            <a:ext cx="2455069" cy="0"/>
          </a:xfrm>
          <a:prstGeom prst="line">
            <a:avLst/>
          </a:prstGeom>
          <a:ln w="34925">
            <a:gradFill flip="none" rotWithShape="1">
              <a:gsLst>
                <a:gs pos="0">
                  <a:srgbClr val="703881">
                    <a:alpha val="0"/>
                  </a:srgbClr>
                </a:gs>
                <a:gs pos="100000">
                  <a:srgbClr val="70388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125584" y="2094646"/>
            <a:ext cx="10247709"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800" dirty="0">
                <a:solidFill>
                  <a:prstClr val="black">
                    <a:lumMod val="75000"/>
                    <a:lumOff val="25000"/>
                  </a:prstClr>
                </a:solidFill>
                <a:latin typeface="思源黑体 CN Medium" panose="020B0600000000000000" pitchFamily="34" charset="-122"/>
                <a:ea typeface="思源黑体 CN Medium" panose="020B0600000000000000" pitchFamily="34" charset="-122"/>
              </a:rPr>
              <a:t>感谢大家观看</a:t>
            </a:r>
            <a:endParaRPr kumimoji="0" lang="zh-CN" altLang="en-US" sz="8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43" name="文本框 42"/>
          <p:cNvSpPr txBox="1"/>
          <p:nvPr/>
        </p:nvSpPr>
        <p:spPr>
          <a:xfrm>
            <a:off x="4354282" y="3741493"/>
            <a:ext cx="3790312"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我们是恒河战舰</a:t>
            </a:r>
            <a:r>
              <a:rPr kumimoji="0" lang="en-US" altLang="zh-CN" sz="20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干净又卫生</a:t>
            </a:r>
            <a:endParaRPr kumimoji="0" lang="zh-CN" altLang="en-US" sz="20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pic>
        <p:nvPicPr>
          <p:cNvPr id="52" name="图片 51"/>
          <p:cNvPicPr>
            <a:picLocks noChangeAspect="1"/>
          </p:cNvPicPr>
          <p:nvPr/>
        </p:nvPicPr>
        <p:blipFill>
          <a:blip r:embed="rId2"/>
          <a:stretch>
            <a:fillRect/>
          </a:stretch>
        </p:blipFill>
        <p:spPr>
          <a:xfrm>
            <a:off x="6324887" y="4141603"/>
            <a:ext cx="178791" cy="178791"/>
          </a:xfrm>
          <a:prstGeom prst="rect">
            <a:avLst/>
          </a:prstGeom>
        </p:spPr>
      </p:pic>
      <p:grpSp>
        <p:nvGrpSpPr>
          <p:cNvPr id="40" name="组合 39"/>
          <p:cNvGrpSpPr>
            <a:grpSpLocks noChangeAspect="1"/>
          </p:cNvGrpSpPr>
          <p:nvPr/>
        </p:nvGrpSpPr>
        <p:grpSpPr>
          <a:xfrm>
            <a:off x="4686276" y="1079328"/>
            <a:ext cx="2819449" cy="848482"/>
            <a:chOff x="2685028" y="2876682"/>
            <a:chExt cx="5502784" cy="1656004"/>
          </a:xfrm>
        </p:grpSpPr>
        <p:sp>
          <p:nvSpPr>
            <p:cNvPr id="46"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50" name="图片 4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任意多边形: 形状 26"/>
          <p:cNvSpPr/>
          <p:nvPr/>
        </p:nvSpPr>
        <p:spPr>
          <a:xfrm>
            <a:off x="-3788173" y="495299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8" name="任意多边形: 形状 27"/>
          <p:cNvSpPr/>
          <p:nvPr/>
        </p:nvSpPr>
        <p:spPr>
          <a:xfrm>
            <a:off x="-1997473" y="550544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882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9" name="任意多边形: 形状 28"/>
          <p:cNvSpPr/>
          <p:nvPr/>
        </p:nvSpPr>
        <p:spPr>
          <a:xfrm>
            <a:off x="-9315449" y="5505441"/>
            <a:ext cx="24898350" cy="5233163"/>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580C6E">
              <a:alpha val="88000"/>
            </a:srgbClr>
          </a:solidFill>
          <a:ln>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fld id="{565CE74E-AB26-4998-AD42-012C4C1AD076}" type="slidenum">
              <a:rPr lang="zh-CN" altLang="en-US" smtClean="0"/>
            </a:fld>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5334"/>
            <a:ext cx="12192000" cy="8831509"/>
          </a:xfrm>
          <a:prstGeom prst="rect">
            <a:avLst/>
          </a:prstGeom>
        </p:spPr>
      </p:pic>
      <p:sp>
        <p:nvSpPr>
          <p:cNvPr id="5" name="矩形 4"/>
          <p:cNvSpPr/>
          <p:nvPr/>
        </p:nvSpPr>
        <p:spPr>
          <a:xfrm>
            <a:off x="0" y="0"/>
            <a:ext cx="12192000" cy="768894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846530" y="-1770744"/>
            <a:ext cx="8399978" cy="7688943"/>
            <a:chOff x="-2846530" y="-1770744"/>
            <a:chExt cx="8399978" cy="7688943"/>
          </a:xfrm>
        </p:grpSpPr>
        <p:sp>
          <p:nvSpPr>
            <p:cNvPr id="2" name="椭圆 1"/>
            <p:cNvSpPr/>
            <p:nvPr/>
          </p:nvSpPr>
          <p:spPr>
            <a:xfrm>
              <a:off x="-2846530" y="-1770744"/>
              <a:ext cx="7688943" cy="7688943"/>
            </a:xfrm>
            <a:prstGeom prst="ellipse">
              <a:avLst/>
            </a:prstGeom>
            <a:gradFill>
              <a:gsLst>
                <a:gs pos="0">
                  <a:srgbClr val="703881"/>
                </a:gs>
                <a:gs pos="66000">
                  <a:srgbClr val="882959"/>
                </a:gs>
              </a:gsLst>
              <a:lin ang="5400000" scaled="1"/>
            </a:gradFill>
            <a:ln>
              <a:noFill/>
            </a:ln>
            <a:effectLst>
              <a:outerShdw blurRad="2794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1214742" y="1161142"/>
              <a:ext cx="6768190" cy="37702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01</a:t>
              </a:r>
              <a:endParaRPr kumimoji="0" lang="zh-CN" altLang="en-US"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8" name="组合 17"/>
          <p:cNvGrpSpPr/>
          <p:nvPr/>
        </p:nvGrpSpPr>
        <p:grpSpPr>
          <a:xfrm>
            <a:off x="5140956" y="2474962"/>
            <a:ext cx="6477909" cy="1349080"/>
            <a:chOff x="5862081" y="2617371"/>
            <a:chExt cx="6477909" cy="1349080"/>
          </a:xfrm>
        </p:grpSpPr>
        <p:sp>
          <p:nvSpPr>
            <p:cNvPr id="16" name="文本框 15"/>
            <p:cNvSpPr txBox="1"/>
            <p:nvPr/>
          </p:nvSpPr>
          <p:spPr>
            <a:xfrm>
              <a:off x="5862081" y="2617371"/>
              <a:ext cx="5666740" cy="1014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已完成工作梳理</a:t>
              </a:r>
              <a:endParaRPr kumimoji="0" lang="zh-CN" altLang="en-US" sz="60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7" name="文本框 16"/>
            <p:cNvSpPr txBox="1"/>
            <p:nvPr/>
          </p:nvSpPr>
          <p:spPr>
            <a:xfrm>
              <a:off x="5862081" y="3506076"/>
              <a:ext cx="6477909" cy="4603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What We Have Finished</a:t>
              </a:r>
              <a:endParaRPr kumimoji="0" lang="en-US" altLang="zh-CN" sz="24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sp>
        <p:nvSpPr>
          <p:cNvPr id="19" name="圆: 空心 18"/>
          <p:cNvSpPr/>
          <p:nvPr/>
        </p:nvSpPr>
        <p:spPr>
          <a:xfrm>
            <a:off x="10808543" y="5670073"/>
            <a:ext cx="2766913" cy="2766913"/>
          </a:xfrm>
          <a:prstGeom prst="donut">
            <a:avLst/>
          </a:prstGeom>
          <a:gradFill>
            <a:gsLst>
              <a:gs pos="0">
                <a:srgbClr val="703881"/>
              </a:gs>
              <a:gs pos="66000">
                <a:srgbClr val="8829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fld>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1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一、已完成工作梳理</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95" name="文本框 94"/>
          <p:cNvSpPr txBox="1"/>
          <p:nvPr/>
        </p:nvSpPr>
        <p:spPr>
          <a:xfrm>
            <a:off x="7165907" y="5233442"/>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graphicFrame>
        <p:nvGraphicFramePr>
          <p:cNvPr id="2" name="表格 1"/>
          <p:cNvGraphicFramePr/>
          <p:nvPr>
            <p:custDataLst>
              <p:tags r:id="rId4"/>
            </p:custDataLst>
          </p:nvPr>
        </p:nvGraphicFramePr>
        <p:xfrm>
          <a:off x="1788160" y="878840"/>
          <a:ext cx="8804132" cy="5979160"/>
        </p:xfrm>
        <a:graphic>
          <a:graphicData uri="http://schemas.openxmlformats.org/drawingml/2006/table">
            <a:tbl>
              <a:tblPr firstRow="1" bandRow="1">
                <a:tableStyleId>{5C22544A-7EE6-4342-B048-85BDC9FD1C3A}</a:tableStyleId>
              </a:tblPr>
              <a:tblGrid>
                <a:gridCol w="1311951"/>
                <a:gridCol w="2317750"/>
                <a:gridCol w="1703705"/>
                <a:gridCol w="1507490"/>
                <a:gridCol w="1963236"/>
              </a:tblGrid>
              <a:tr h="271780">
                <a:tc>
                  <a:txBody>
                    <a:bodyPr/>
                    <a:lstStyle/>
                    <a:p>
                      <a:pPr indent="0" algn="ctr">
                        <a:buNone/>
                      </a:pPr>
                      <a:r>
                        <a:rPr lang="zh-CN" sz="1400" b="0">
                          <a:solidFill>
                            <a:schemeClr val="bg1"/>
                          </a:solidFill>
                          <a:latin typeface="微软雅黑 Light" panose="020B0502040204020203" charset="-122"/>
                          <a:ea typeface="微软雅黑 Light" panose="020B0502040204020203" charset="-122"/>
                        </a:rPr>
                        <a:t>阶段</a:t>
                      </a:r>
                      <a:endParaRPr lang="zh-CN" altLang="en-US" sz="1400" b="0">
                        <a:solidFill>
                          <a:schemeClr val="bg1"/>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75000"/>
                      </a:schemeClr>
                    </a:solidFill>
                  </a:tcPr>
                </a:tc>
                <a:tc>
                  <a:txBody>
                    <a:bodyPr/>
                    <a:lstStyle/>
                    <a:p>
                      <a:pPr indent="0" algn="ctr">
                        <a:buNone/>
                      </a:pPr>
                      <a:r>
                        <a:rPr lang="zh-CN" sz="1400" b="0">
                          <a:solidFill>
                            <a:schemeClr val="bg1"/>
                          </a:solidFill>
                          <a:latin typeface="微软雅黑 Light" panose="020B0502040204020203" charset="-122"/>
                          <a:ea typeface="微软雅黑 Light" panose="020B0502040204020203" charset="-122"/>
                        </a:rPr>
                        <a:t>内容</a:t>
                      </a:r>
                      <a:endParaRPr lang="zh-CN" altLang="en-US" sz="1400" b="0">
                        <a:solidFill>
                          <a:schemeClr val="bg1"/>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75000"/>
                      </a:schemeClr>
                    </a:solidFill>
                  </a:tcPr>
                </a:tc>
                <a:tc>
                  <a:txBody>
                    <a:bodyPr/>
                    <a:lstStyle/>
                    <a:p>
                      <a:pPr indent="0" algn="ctr">
                        <a:buNone/>
                      </a:pPr>
                      <a:r>
                        <a:rPr lang="zh-CN" sz="1400" b="0">
                          <a:solidFill>
                            <a:schemeClr val="bg1"/>
                          </a:solidFill>
                          <a:latin typeface="微软雅黑 Light" panose="020B0502040204020203" charset="-122"/>
                          <a:ea typeface="微软雅黑 Light" panose="020B0502040204020203" charset="-122"/>
                        </a:rPr>
                        <a:t>子内容</a:t>
                      </a:r>
                      <a:endParaRPr lang="zh-CN" altLang="en-US" sz="1400" b="0">
                        <a:solidFill>
                          <a:schemeClr val="bg1"/>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75000"/>
                      </a:schemeClr>
                    </a:solidFill>
                  </a:tcPr>
                </a:tc>
                <a:tc>
                  <a:txBody>
                    <a:bodyPr/>
                    <a:lstStyle/>
                    <a:p>
                      <a:pPr indent="0" algn="ctr">
                        <a:buNone/>
                      </a:pPr>
                      <a:r>
                        <a:rPr lang="zh-CN" sz="1400" b="0">
                          <a:solidFill>
                            <a:schemeClr val="bg1"/>
                          </a:solidFill>
                          <a:latin typeface="微软雅黑 Light" panose="020B0502040204020203" charset="-122"/>
                          <a:ea typeface="微软雅黑 Light" panose="020B0502040204020203" charset="-122"/>
                        </a:rPr>
                        <a:t>负责人</a:t>
                      </a:r>
                      <a:endParaRPr lang="zh-CN" altLang="en-US" sz="1400" b="0">
                        <a:solidFill>
                          <a:schemeClr val="bg1"/>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75000"/>
                      </a:schemeClr>
                    </a:solidFill>
                  </a:tcPr>
                </a:tc>
                <a:tc>
                  <a:txBody>
                    <a:bodyPr/>
                    <a:lstStyle/>
                    <a:p>
                      <a:pPr indent="0" algn="ctr">
                        <a:buNone/>
                      </a:pPr>
                      <a:r>
                        <a:rPr lang="zh-CN" altLang="en-US" sz="1400" b="0">
                          <a:solidFill>
                            <a:schemeClr val="bg1"/>
                          </a:solidFill>
                          <a:latin typeface="微软雅黑 Light" panose="020B0502040204020203" charset="-122"/>
                          <a:ea typeface="微软雅黑 Light" panose="020B0502040204020203" charset="-122"/>
                        </a:rPr>
                        <a:t>完成时间</a:t>
                      </a:r>
                      <a:endParaRPr lang="zh-CN" altLang="en-US" sz="1400" b="0">
                        <a:solidFill>
                          <a:schemeClr val="bg1"/>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75000"/>
                      </a:schemeClr>
                    </a:solidFill>
                  </a:tcPr>
                </a:tc>
              </a:tr>
              <a:tr h="220980">
                <a:tc rowSpan="5">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初步设计</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6">
                        <a:lumMod val="20000"/>
                        <a:lumOff val="8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方案确定</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6">
                        <a:lumMod val="20000"/>
                        <a:lumOff val="80000"/>
                      </a:schemeClr>
                    </a:solidFill>
                  </a:tcPr>
                </a:tc>
                <a:tc>
                  <a:txBody>
                    <a:bodyPr/>
                    <a:lstStyle/>
                    <a:p>
                      <a:pPr indent="0" algn="ctr">
                        <a:buNone/>
                      </a:pPr>
                      <a:r>
                        <a:rPr lang="en-US" sz="1400" b="0">
                          <a:solidFill>
                            <a:srgbClr val="000000"/>
                          </a:solidFill>
                          <a:latin typeface="微软雅黑 Light" panose="020B0502040204020203" charset="-122"/>
                          <a:ea typeface="微软雅黑 Light" panose="020B0502040204020203" charset="-122"/>
                        </a:rPr>
                        <a:t>/</a:t>
                      </a:r>
                      <a:endParaRPr lang="en-US"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6">
                        <a:lumMod val="20000"/>
                        <a:lumOff val="8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共同完成</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6">
                        <a:lumMod val="20000"/>
                        <a:lumOff val="80000"/>
                      </a:schemeClr>
                    </a:solidFill>
                  </a:tcPr>
                </a:tc>
                <a:tc rowSpan="5">
                  <a:txBody>
                    <a:bodyPr/>
                    <a:lstStyle/>
                    <a:p>
                      <a:pPr indent="0" algn="ctr">
                        <a:buNone/>
                      </a:pPr>
                      <a:r>
                        <a:rPr lang="en-US" altLang="zh-CN" sz="1400" b="0">
                          <a:solidFill>
                            <a:srgbClr val="000000"/>
                          </a:solidFill>
                          <a:latin typeface="微软雅黑 Light" panose="020B0502040204020203" charset="-122"/>
                          <a:ea typeface="微软雅黑 Light" panose="020B0502040204020203" charset="-122"/>
                        </a:rPr>
                        <a:t>week2</a:t>
                      </a:r>
                      <a:endParaRPr lang="en-US" altLang="zh-CN"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6">
                        <a:lumMod val="20000"/>
                        <a:lumOff val="80000"/>
                      </a:schemeClr>
                    </a:solidFill>
                  </a:tcPr>
                </a:tc>
              </a:tr>
              <a:tr h="241300">
                <a:tc vMerge="1">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草图绘制</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6">
                        <a:lumMod val="40000"/>
                        <a:lumOff val="60000"/>
                      </a:schemeClr>
                    </a:solidFill>
                  </a:tcPr>
                </a:tc>
                <a:tc>
                  <a:txBody>
                    <a:bodyPr/>
                    <a:lstStyle/>
                    <a:p>
                      <a:pPr indent="0" algn="ctr">
                        <a:buNone/>
                      </a:pPr>
                      <a:r>
                        <a:rPr lang="en-US" sz="1400" b="0">
                          <a:solidFill>
                            <a:srgbClr val="000000"/>
                          </a:solidFill>
                          <a:latin typeface="微软雅黑 Light" panose="020B0502040204020203" charset="-122"/>
                          <a:ea typeface="微软雅黑 Light" panose="020B0502040204020203" charset="-122"/>
                        </a:rPr>
                        <a:t>/</a:t>
                      </a:r>
                      <a:endParaRPr lang="en-US"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6">
                        <a:lumMod val="40000"/>
                        <a:lumOff val="6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刘翊州</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6">
                        <a:lumMod val="40000"/>
                        <a:lumOff val="60000"/>
                      </a:schemeClr>
                    </a:solidFill>
                  </a:tcPr>
                </a:tc>
                <a:tc vMerge="1">
                  <a:tcPr marL="12700" marR="12700" marT="12700" anchor="ctr">
                    <a:lnL>
                      <a:noFill/>
                    </a:lnL>
                    <a:lnR cap="flat">
                      <a:noFill/>
                    </a:lnR>
                    <a:lnT cap="flat">
                      <a:noFill/>
                    </a:lnT>
                    <a:lnB cap="flat">
                      <a:noFill/>
                    </a:lnB>
                    <a:lnTlToBr>
                      <a:noFill/>
                    </a:lnTlToBr>
                    <a:lnBlToTr>
                      <a:noFill/>
                    </a:lnBlToTr>
                    <a:solidFill>
                      <a:schemeClr val="accent6">
                        <a:lumMod val="40000"/>
                        <a:lumOff val="60000"/>
                      </a:schemeClr>
                    </a:solidFill>
                  </a:tcPr>
                </a:tc>
              </a:tr>
              <a:tr h="220980">
                <a:tc vMerge="1">
                  <a:tcPr/>
                </a:tc>
                <a:tc rowSpan="3">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三维模型建模</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6">
                        <a:lumMod val="60000"/>
                        <a:lumOff val="4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整体</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6">
                        <a:lumMod val="60000"/>
                        <a:lumOff val="4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刘翊州</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6">
                        <a:lumMod val="60000"/>
                        <a:lumOff val="40000"/>
                      </a:schemeClr>
                    </a:solidFill>
                  </a:tcPr>
                </a:tc>
                <a:tc vMerge="1">
                  <a:tcPr marL="12700" marR="12700" marT="12700" anchor="ctr">
                    <a:lnL>
                      <a:noFill/>
                    </a:lnL>
                    <a:lnR cap="flat">
                      <a:noFill/>
                    </a:lnR>
                    <a:lnT cap="flat">
                      <a:noFill/>
                    </a:lnT>
                    <a:lnB cap="flat">
                      <a:noFill/>
                    </a:lnB>
                    <a:lnTlToBr>
                      <a:noFill/>
                    </a:lnTlToBr>
                    <a:lnBlToTr>
                      <a:noFill/>
                    </a:lnBlToTr>
                    <a:solidFill>
                      <a:schemeClr val="accent6">
                        <a:lumMod val="60000"/>
                        <a:lumOff val="40000"/>
                      </a:schemeClr>
                    </a:solidFill>
                  </a:tcPr>
                </a:tc>
              </a:tr>
              <a:tr h="220980">
                <a:tc vMerge="1">
                  <a:tcPr/>
                </a:tc>
                <a:tc vMerge="1">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观察管</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6">
                        <a:lumMod val="60000"/>
                        <a:lumOff val="4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杨瑞帆</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6">
                        <a:lumMod val="60000"/>
                        <a:lumOff val="40000"/>
                      </a:schemeClr>
                    </a:solidFill>
                  </a:tcPr>
                </a:tc>
                <a:tc vMerge="1">
                  <a:tcPr marL="12700" marR="12700" marT="12700" anchor="ctr">
                    <a:lnL>
                      <a:noFill/>
                    </a:lnL>
                    <a:lnR cap="flat">
                      <a:noFill/>
                    </a:lnR>
                    <a:lnT cap="flat">
                      <a:noFill/>
                    </a:lnT>
                    <a:lnB cap="flat">
                      <a:noFill/>
                    </a:lnB>
                    <a:lnTlToBr>
                      <a:noFill/>
                    </a:lnTlToBr>
                    <a:lnBlToTr>
                      <a:noFill/>
                    </a:lnBlToTr>
                    <a:solidFill>
                      <a:schemeClr val="accent6">
                        <a:lumMod val="60000"/>
                        <a:lumOff val="40000"/>
                      </a:schemeClr>
                    </a:solidFill>
                  </a:tcPr>
                </a:tc>
              </a:tr>
              <a:tr h="220980">
                <a:tc vMerge="1">
                  <a:tcPr>
                    <a:lnB cap="flat">
                      <a:noFill/>
                    </a:lnB>
                  </a:tcPr>
                </a:tc>
                <a:tc vMerge="1">
                  <a:tcPr>
                    <a:lnB cap="flat">
                      <a:noFill/>
                    </a:lnB>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轴承座</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6">
                        <a:lumMod val="60000"/>
                        <a:lumOff val="4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武昊</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6">
                        <a:lumMod val="60000"/>
                        <a:lumOff val="40000"/>
                      </a:schemeClr>
                    </a:solidFill>
                  </a:tcPr>
                </a:tc>
                <a:tc vMerge="1">
                  <a:tcPr marL="12700" marR="12700" marT="12700" anchor="ctr">
                    <a:lnL>
                      <a:noFill/>
                    </a:lnL>
                    <a:lnR cap="flat">
                      <a:noFill/>
                    </a:lnR>
                    <a:lnT cap="flat">
                      <a:noFill/>
                    </a:lnT>
                    <a:lnB cap="flat">
                      <a:noFill/>
                    </a:lnB>
                    <a:lnTlToBr>
                      <a:noFill/>
                    </a:lnTlToBr>
                    <a:lnBlToTr>
                      <a:noFill/>
                    </a:lnBlToTr>
                    <a:solidFill>
                      <a:schemeClr val="accent6">
                        <a:lumMod val="60000"/>
                        <a:lumOff val="40000"/>
                      </a:schemeClr>
                    </a:solidFill>
                  </a:tcPr>
                </a:tc>
              </a:tr>
              <a:tr h="220980">
                <a:tc rowSpan="6">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详细设计</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4">
                        <a:lumMod val="20000"/>
                        <a:lumOff val="8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流体力学仿真</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4">
                        <a:lumMod val="20000"/>
                        <a:lumOff val="80000"/>
                      </a:schemeClr>
                    </a:solidFill>
                  </a:tcPr>
                </a:tc>
                <a:tc>
                  <a:txBody>
                    <a:bodyPr/>
                    <a:lstStyle/>
                    <a:p>
                      <a:pPr indent="0" algn="ctr">
                        <a:buNone/>
                      </a:pPr>
                      <a:r>
                        <a:rPr lang="en-US" sz="1400" b="0">
                          <a:solidFill>
                            <a:srgbClr val="000000"/>
                          </a:solidFill>
                          <a:latin typeface="微软雅黑 Light" panose="020B0502040204020203" charset="-122"/>
                          <a:ea typeface="微软雅黑 Light" panose="020B0502040204020203" charset="-122"/>
                        </a:rPr>
                        <a:t>/</a:t>
                      </a:r>
                      <a:endParaRPr lang="en-US"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4">
                        <a:lumMod val="20000"/>
                        <a:lumOff val="8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武昊</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4">
                        <a:lumMod val="20000"/>
                        <a:lumOff val="80000"/>
                      </a:schemeClr>
                    </a:solidFill>
                  </a:tcPr>
                </a:tc>
                <a:tc rowSpan="6">
                  <a:txBody>
                    <a:bodyPr/>
                    <a:lstStyle/>
                    <a:p>
                      <a:pPr indent="0" algn="ctr">
                        <a:buNone/>
                      </a:pPr>
                      <a:r>
                        <a:rPr lang="en-US" altLang="zh-CN" sz="1400" b="0">
                          <a:solidFill>
                            <a:srgbClr val="000000"/>
                          </a:solidFill>
                          <a:latin typeface="微软雅黑 Light" panose="020B0502040204020203" charset="-122"/>
                          <a:ea typeface="微软雅黑 Light" panose="020B0502040204020203" charset="-122"/>
                        </a:rPr>
                        <a:t>week5-6</a:t>
                      </a:r>
                      <a:endParaRPr lang="en-US" altLang="zh-CN"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4">
                        <a:lumMod val="20000"/>
                        <a:lumOff val="80000"/>
                      </a:schemeClr>
                    </a:solidFill>
                  </a:tcPr>
                </a:tc>
              </a:tr>
              <a:tr h="220980">
                <a:tc vMerge="1">
                  <a:tcPr/>
                </a:tc>
                <a:tc rowSpan="4">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轴系设计、力学校核</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4">
                        <a:lumMod val="40000"/>
                        <a:lumOff val="6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电机轴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4">
                        <a:lumMod val="40000"/>
                        <a:lumOff val="6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武昊</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4">
                        <a:lumMod val="40000"/>
                        <a:lumOff val="60000"/>
                      </a:schemeClr>
                    </a:solidFill>
                  </a:tcPr>
                </a:tc>
                <a:tc vMerge="1">
                  <a:tcPr marL="12700" marR="12700" marT="12700" anchor="ctr">
                    <a:lnL>
                      <a:noFill/>
                    </a:lnL>
                    <a:lnR cap="flat">
                      <a:noFill/>
                    </a:lnR>
                    <a:lnT cap="flat">
                      <a:noFill/>
                    </a:lnT>
                    <a:lnB cap="flat">
                      <a:noFill/>
                    </a:lnB>
                    <a:lnTlToBr>
                      <a:noFill/>
                    </a:lnTlToBr>
                    <a:lnBlToTr>
                      <a:noFill/>
                    </a:lnBlToTr>
                    <a:solidFill>
                      <a:schemeClr val="accent4">
                        <a:lumMod val="40000"/>
                        <a:lumOff val="60000"/>
                      </a:schemeClr>
                    </a:solidFill>
                  </a:tcPr>
                </a:tc>
              </a:tr>
              <a:tr h="220980">
                <a:tc vMerge="1">
                  <a:tcPr/>
                </a:tc>
                <a:tc vMerge="1">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二、三号轴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4">
                        <a:lumMod val="40000"/>
                        <a:lumOff val="6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杨瑞帆</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4">
                        <a:lumMod val="40000"/>
                        <a:lumOff val="60000"/>
                      </a:schemeClr>
                    </a:solidFill>
                  </a:tcPr>
                </a:tc>
                <a:tc vMerge="1">
                  <a:tcPr marL="12700" marR="12700" marT="12700" anchor="ctr">
                    <a:lnL>
                      <a:noFill/>
                    </a:lnL>
                    <a:lnR cap="flat">
                      <a:noFill/>
                    </a:lnR>
                    <a:lnT cap="flat">
                      <a:noFill/>
                    </a:lnT>
                    <a:lnB cap="flat">
                      <a:noFill/>
                    </a:lnB>
                    <a:lnTlToBr>
                      <a:noFill/>
                    </a:lnTlToBr>
                    <a:lnBlToTr>
                      <a:noFill/>
                    </a:lnBlToTr>
                    <a:solidFill>
                      <a:schemeClr val="accent4">
                        <a:lumMod val="40000"/>
                        <a:lumOff val="60000"/>
                      </a:schemeClr>
                    </a:solidFill>
                  </a:tcPr>
                </a:tc>
              </a:tr>
              <a:tr h="220980">
                <a:tc vMerge="1">
                  <a:tcPr/>
                </a:tc>
                <a:tc vMerge="1">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风机轴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4">
                        <a:lumMod val="40000"/>
                        <a:lumOff val="6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刘翊州</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4">
                        <a:lumMod val="40000"/>
                        <a:lumOff val="60000"/>
                      </a:schemeClr>
                    </a:solidFill>
                  </a:tcPr>
                </a:tc>
                <a:tc vMerge="1">
                  <a:tcPr marL="12700" marR="12700" marT="12700" anchor="ctr">
                    <a:lnL>
                      <a:noFill/>
                    </a:lnL>
                    <a:lnR cap="flat">
                      <a:noFill/>
                    </a:lnR>
                    <a:lnT cap="flat">
                      <a:noFill/>
                    </a:lnT>
                    <a:lnB cap="flat">
                      <a:noFill/>
                    </a:lnB>
                    <a:lnTlToBr>
                      <a:noFill/>
                    </a:lnTlToBr>
                    <a:lnBlToTr>
                      <a:noFill/>
                    </a:lnBlToTr>
                    <a:solidFill>
                      <a:schemeClr val="accent4">
                        <a:lumMod val="40000"/>
                        <a:lumOff val="60000"/>
                      </a:schemeClr>
                    </a:solidFill>
                  </a:tcPr>
                </a:tc>
              </a:tr>
              <a:tr h="220980">
                <a:tc vMerge="1">
                  <a:tcPr/>
                </a:tc>
                <a:tc vMerge="1">
                  <a:tcPr>
                    <a:lnB cap="flat">
                      <a:noFill/>
                    </a:lnB>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手轮轴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4">
                        <a:lumMod val="40000"/>
                        <a:lumOff val="6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周思维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4">
                        <a:lumMod val="40000"/>
                        <a:lumOff val="60000"/>
                      </a:schemeClr>
                    </a:solidFill>
                  </a:tcPr>
                </a:tc>
                <a:tc vMerge="1">
                  <a:tcPr marL="12700" marR="12700" marT="12700" anchor="ctr">
                    <a:lnL>
                      <a:noFill/>
                    </a:lnL>
                    <a:lnR cap="flat">
                      <a:noFill/>
                    </a:lnR>
                    <a:lnT cap="flat">
                      <a:noFill/>
                    </a:lnT>
                    <a:lnB cap="flat">
                      <a:noFill/>
                    </a:lnB>
                    <a:lnTlToBr>
                      <a:noFill/>
                    </a:lnTlToBr>
                    <a:lnBlToTr>
                      <a:noFill/>
                    </a:lnBlToTr>
                    <a:solidFill>
                      <a:schemeClr val="accent4">
                        <a:lumMod val="40000"/>
                        <a:lumOff val="60000"/>
                      </a:schemeClr>
                    </a:solidFill>
                  </a:tcPr>
                </a:tc>
              </a:tr>
              <a:tr h="256540">
                <a:tc vMerge="1">
                  <a:tcPr>
                    <a:lnB cap="flat">
                      <a:noFill/>
                    </a:lnB>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原理简图绘制</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4">
                        <a:lumMod val="60000"/>
                        <a:lumOff val="40000"/>
                      </a:schemeClr>
                    </a:solidFill>
                  </a:tcPr>
                </a:tc>
                <a:tc>
                  <a:txBody>
                    <a:bodyPr/>
                    <a:lstStyle/>
                    <a:p>
                      <a:pPr indent="0" algn="ctr">
                        <a:buNone/>
                      </a:pPr>
                      <a:r>
                        <a:rPr lang="en-US" sz="1400" b="0">
                          <a:solidFill>
                            <a:srgbClr val="000000"/>
                          </a:solidFill>
                          <a:latin typeface="微软雅黑 Light" panose="020B0502040204020203" charset="-122"/>
                          <a:ea typeface="微软雅黑 Light" panose="020B0502040204020203" charset="-122"/>
                        </a:rPr>
                        <a:t>/</a:t>
                      </a:r>
                      <a:endParaRPr lang="en-US"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4">
                        <a:lumMod val="60000"/>
                        <a:lumOff val="4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周思维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4">
                        <a:lumMod val="60000"/>
                        <a:lumOff val="40000"/>
                      </a:schemeClr>
                    </a:solidFill>
                  </a:tcPr>
                </a:tc>
                <a:tc vMerge="1">
                  <a:tcPr marL="12700" marR="12700" marT="12700" anchor="ctr">
                    <a:lnL>
                      <a:noFill/>
                    </a:lnL>
                    <a:lnR cap="flat">
                      <a:noFill/>
                    </a:lnR>
                    <a:lnT cap="flat">
                      <a:noFill/>
                    </a:lnT>
                    <a:lnB cap="flat">
                      <a:noFill/>
                    </a:lnB>
                    <a:lnTlToBr>
                      <a:noFill/>
                    </a:lnTlToBr>
                    <a:lnBlToTr>
                      <a:noFill/>
                    </a:lnBlToTr>
                    <a:solidFill>
                      <a:schemeClr val="accent4">
                        <a:lumMod val="60000"/>
                        <a:lumOff val="40000"/>
                      </a:schemeClr>
                    </a:solidFill>
                  </a:tcPr>
                </a:tc>
              </a:tr>
              <a:tr h="241300">
                <a:tc rowSpan="10">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工程图绘制</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20000"/>
                        <a:lumOff val="80000"/>
                      </a:schemeClr>
                    </a:solidFill>
                  </a:tcPr>
                </a:tc>
                <a:tc rowSpan="4">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装配图子系统绘制</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20000"/>
                        <a:lumOff val="8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电机轴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20000"/>
                        <a:lumOff val="8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武昊</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20000"/>
                        <a:lumOff val="80000"/>
                      </a:schemeClr>
                    </a:solidFill>
                  </a:tcPr>
                </a:tc>
                <a:tc rowSpan="4">
                  <a:txBody>
                    <a:bodyPr/>
                    <a:lstStyle/>
                    <a:p>
                      <a:pPr indent="0" algn="ctr">
                        <a:buNone/>
                      </a:pPr>
                      <a:r>
                        <a:rPr lang="en-US" altLang="zh-CN" sz="1400" b="0">
                          <a:solidFill>
                            <a:srgbClr val="000000"/>
                          </a:solidFill>
                          <a:latin typeface="微软雅黑 Light" panose="020B0502040204020203" charset="-122"/>
                          <a:ea typeface="微软雅黑 Light" panose="020B0502040204020203" charset="-122"/>
                        </a:rPr>
                        <a:t>week7</a:t>
                      </a:r>
                      <a:endParaRPr lang="en-US" altLang="zh-CN"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20000"/>
                        <a:lumOff val="80000"/>
                      </a:schemeClr>
                    </a:solidFill>
                  </a:tcPr>
                </a:tc>
              </a:tr>
              <a:tr h="220980">
                <a:tc vMerge="1">
                  <a:tcPr/>
                </a:tc>
                <a:tc vMerge="1">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二、三号轴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20000"/>
                        <a:lumOff val="8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杨瑞帆</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20000"/>
                        <a:lumOff val="80000"/>
                      </a:schemeClr>
                    </a:solidFill>
                  </a:tcPr>
                </a:tc>
                <a:tc vMerge="1">
                  <a:tcPr marL="12700" marR="12700" marT="12700" anchor="ctr">
                    <a:lnL>
                      <a:noFill/>
                    </a:lnL>
                    <a:lnR cap="flat">
                      <a:noFill/>
                    </a:lnR>
                    <a:lnT cap="flat">
                      <a:noFill/>
                    </a:lnT>
                    <a:lnB cap="flat">
                      <a:noFill/>
                    </a:lnB>
                    <a:lnTlToBr>
                      <a:noFill/>
                    </a:lnTlToBr>
                    <a:lnBlToTr>
                      <a:noFill/>
                    </a:lnBlToTr>
                    <a:solidFill>
                      <a:schemeClr val="accent3">
                        <a:lumMod val="20000"/>
                        <a:lumOff val="80000"/>
                      </a:schemeClr>
                    </a:solidFill>
                  </a:tcPr>
                </a:tc>
              </a:tr>
              <a:tr h="220980">
                <a:tc vMerge="1">
                  <a:tcPr/>
                </a:tc>
                <a:tc vMerge="1">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风机轴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20000"/>
                        <a:lumOff val="8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刘翊州</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20000"/>
                        <a:lumOff val="80000"/>
                      </a:schemeClr>
                    </a:solidFill>
                  </a:tcPr>
                </a:tc>
                <a:tc vMerge="1">
                  <a:tcPr marL="12700" marR="12700" marT="12700" anchor="ctr">
                    <a:lnL>
                      <a:noFill/>
                    </a:lnL>
                    <a:lnR cap="flat">
                      <a:noFill/>
                    </a:lnR>
                    <a:lnT cap="flat">
                      <a:noFill/>
                    </a:lnT>
                    <a:lnB cap="flat">
                      <a:noFill/>
                    </a:lnB>
                    <a:lnTlToBr>
                      <a:noFill/>
                    </a:lnTlToBr>
                    <a:lnBlToTr>
                      <a:noFill/>
                    </a:lnBlToTr>
                    <a:solidFill>
                      <a:schemeClr val="accent3">
                        <a:lumMod val="20000"/>
                        <a:lumOff val="80000"/>
                      </a:schemeClr>
                    </a:solidFill>
                  </a:tcPr>
                </a:tc>
              </a:tr>
              <a:tr h="220980">
                <a:tc vMerge="1">
                  <a:tcPr/>
                </a:tc>
                <a:tc vMerge="1">
                  <a:tcPr>
                    <a:lnB cap="flat">
                      <a:noFill/>
                    </a:lnB>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手轮轴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20000"/>
                        <a:lumOff val="8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周思维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20000"/>
                        <a:lumOff val="80000"/>
                      </a:schemeClr>
                    </a:solidFill>
                  </a:tcPr>
                </a:tc>
                <a:tc vMerge="1">
                  <a:tcPr marL="12700" marR="12700" marT="12700" anchor="ctr">
                    <a:lnL>
                      <a:noFill/>
                    </a:lnL>
                    <a:lnR cap="flat">
                      <a:noFill/>
                    </a:lnR>
                    <a:lnT cap="flat">
                      <a:noFill/>
                    </a:lnT>
                    <a:lnB cap="flat">
                      <a:noFill/>
                    </a:lnB>
                    <a:lnTlToBr>
                      <a:noFill/>
                    </a:lnTlToBr>
                    <a:lnBlToTr>
                      <a:noFill/>
                    </a:lnBlToTr>
                    <a:solidFill>
                      <a:schemeClr val="accent3">
                        <a:lumMod val="20000"/>
                        <a:lumOff val="80000"/>
                      </a:schemeClr>
                    </a:solidFill>
                  </a:tcPr>
                </a:tc>
              </a:tr>
              <a:tr h="220980">
                <a:tc vMerge="1">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装配图整合</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40000"/>
                        <a:lumOff val="60000"/>
                      </a:schemeClr>
                    </a:solidFill>
                  </a:tcPr>
                </a:tc>
                <a:tc>
                  <a:txBody>
                    <a:bodyPr/>
                    <a:lstStyle/>
                    <a:p>
                      <a:pPr indent="0" algn="ctr">
                        <a:buNone/>
                      </a:pPr>
                      <a:r>
                        <a:rPr lang="en-US" sz="1400" b="0">
                          <a:solidFill>
                            <a:srgbClr val="000000"/>
                          </a:solidFill>
                          <a:latin typeface="微软雅黑 Light" panose="020B0502040204020203" charset="-122"/>
                          <a:ea typeface="微软雅黑 Light" panose="020B0502040204020203" charset="-122"/>
                        </a:rPr>
                        <a:t>/</a:t>
                      </a:r>
                      <a:endParaRPr lang="en-US"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40000"/>
                        <a:lumOff val="6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武昊、刘翊州</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40000"/>
                        <a:lumOff val="60000"/>
                      </a:schemeClr>
                    </a:solidFill>
                  </a:tcPr>
                </a:tc>
                <a:tc>
                  <a:txBody>
                    <a:bodyPr/>
                    <a:lstStyle/>
                    <a:p>
                      <a:pPr indent="0" algn="ctr">
                        <a:buNone/>
                      </a:pPr>
                      <a:r>
                        <a:rPr lang="en-US" altLang="zh-CN" sz="1400" b="0">
                          <a:solidFill>
                            <a:srgbClr val="000000"/>
                          </a:solidFill>
                          <a:latin typeface="微软雅黑 Light" panose="020B0502040204020203" charset="-122"/>
                          <a:ea typeface="微软雅黑 Light" panose="020B0502040204020203" charset="-122"/>
                        </a:rPr>
                        <a:t>week8</a:t>
                      </a:r>
                      <a:endParaRPr lang="en-US" altLang="zh-CN"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40000"/>
                        <a:lumOff val="60000"/>
                      </a:schemeClr>
                    </a:solidFill>
                  </a:tcPr>
                </a:tc>
              </a:tr>
              <a:tr h="220980">
                <a:tc vMerge="1">
                  <a:tcPr/>
                </a:tc>
                <a:tc rowSpan="5">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零件图绘制</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60000"/>
                        <a:lumOff val="4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cs typeface="微软雅黑 Light" panose="020B0502040204020203" charset="-122"/>
                        </a:rPr>
                        <a:t>所有套筒（共8件）</a:t>
                      </a:r>
                      <a:endParaRPr lang="zh-CN" altLang="en-US" sz="14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60000"/>
                        <a:lumOff val="4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杨瑞帆</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60000"/>
                        <a:lumOff val="40000"/>
                      </a:schemeClr>
                    </a:solidFill>
                  </a:tcPr>
                </a:tc>
                <a:tc rowSpan="5">
                  <a:txBody>
                    <a:bodyPr/>
                    <a:lstStyle/>
                    <a:p>
                      <a:pPr indent="0" algn="ctr">
                        <a:buNone/>
                      </a:pPr>
                      <a:r>
                        <a:rPr lang="en-US" altLang="zh-CN" sz="1400" b="0">
                          <a:solidFill>
                            <a:srgbClr val="000000"/>
                          </a:solidFill>
                          <a:latin typeface="微软雅黑 Light" panose="020B0502040204020203" charset="-122"/>
                          <a:ea typeface="微软雅黑 Light" panose="020B0502040204020203" charset="-122"/>
                        </a:rPr>
                        <a:t>week9</a:t>
                      </a:r>
                      <a:endParaRPr lang="en-US" altLang="zh-CN"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60000"/>
                        <a:lumOff val="40000"/>
                      </a:schemeClr>
                    </a:solidFill>
                  </a:tcPr>
                </a:tc>
              </a:tr>
              <a:tr h="220980">
                <a:tc vMerge="1">
                  <a:tcPr/>
                </a:tc>
                <a:tc vMerge="1">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直齿轮</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60000"/>
                        <a:lumOff val="4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杨瑞帆</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60000"/>
                        <a:lumOff val="40000"/>
                      </a:schemeClr>
                    </a:solidFill>
                  </a:tcPr>
                </a:tc>
                <a:tc vMerge="1">
                  <a:tcPr marL="12700" marR="12700" marT="12700" anchor="ctr">
                    <a:lnL>
                      <a:noFill/>
                    </a:lnL>
                    <a:lnR cap="flat">
                      <a:noFill/>
                    </a:lnR>
                    <a:lnT cap="flat">
                      <a:noFill/>
                    </a:lnT>
                    <a:lnB cap="flat">
                      <a:noFill/>
                    </a:lnB>
                    <a:lnTlToBr>
                      <a:noFill/>
                    </a:lnTlToBr>
                    <a:lnBlToTr>
                      <a:noFill/>
                    </a:lnBlToTr>
                    <a:solidFill>
                      <a:schemeClr val="accent3">
                        <a:lumMod val="60000"/>
                        <a:lumOff val="40000"/>
                      </a:schemeClr>
                    </a:solidFill>
                  </a:tcPr>
                </a:tc>
              </a:tr>
              <a:tr h="256540">
                <a:tc vMerge="1">
                  <a:tcPr/>
                </a:tc>
                <a:tc vMerge="1">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cs typeface="微软雅黑 Light" panose="020B0502040204020203" charset="-122"/>
                        </a:rPr>
                        <a:t>所有带轮（共4件）</a:t>
                      </a:r>
                      <a:endParaRPr lang="zh-CN" altLang="en-US" sz="14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60000"/>
                        <a:lumOff val="4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刘翊州</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60000"/>
                        <a:lumOff val="40000"/>
                      </a:schemeClr>
                    </a:solidFill>
                  </a:tcPr>
                </a:tc>
                <a:tc vMerge="1">
                  <a:tcPr marL="12700" marR="12700" marT="12700" anchor="ctr">
                    <a:lnL>
                      <a:noFill/>
                    </a:lnL>
                    <a:lnR cap="flat">
                      <a:noFill/>
                    </a:lnR>
                    <a:lnT cap="flat">
                      <a:noFill/>
                    </a:lnT>
                    <a:lnB cap="flat">
                      <a:noFill/>
                    </a:lnB>
                    <a:lnTlToBr>
                      <a:noFill/>
                    </a:lnTlToBr>
                    <a:lnBlToTr>
                      <a:noFill/>
                    </a:lnBlToTr>
                    <a:solidFill>
                      <a:schemeClr val="accent3">
                        <a:lumMod val="60000"/>
                        <a:lumOff val="40000"/>
                      </a:schemeClr>
                    </a:solidFill>
                  </a:tcPr>
                </a:tc>
              </a:tr>
              <a:tr h="220980">
                <a:tc vMerge="1">
                  <a:tcPr/>
                </a:tc>
                <a:tc vMerge="1">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cs typeface="微软雅黑 Light" panose="020B0502040204020203" charset="-122"/>
                        </a:rPr>
                        <a:t>所有轴（共5件）</a:t>
                      </a:r>
                      <a:endParaRPr lang="zh-CN" altLang="en-US" sz="14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60000"/>
                        <a:lumOff val="4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周思维</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60000"/>
                        <a:lumOff val="40000"/>
                      </a:schemeClr>
                    </a:solidFill>
                  </a:tcPr>
                </a:tc>
                <a:tc vMerge="1">
                  <a:tcPr marL="12700" marR="12700" marT="12700" anchor="ctr">
                    <a:lnL>
                      <a:noFill/>
                    </a:lnL>
                    <a:lnR cap="flat">
                      <a:noFill/>
                    </a:lnR>
                    <a:lnT cap="flat">
                      <a:noFill/>
                    </a:lnT>
                    <a:lnB cap="flat">
                      <a:noFill/>
                    </a:lnB>
                    <a:lnTlToBr>
                      <a:noFill/>
                    </a:lnTlToBr>
                    <a:lnBlToTr>
                      <a:noFill/>
                    </a:lnBlToTr>
                    <a:solidFill>
                      <a:schemeClr val="accent3">
                        <a:lumMod val="60000"/>
                        <a:lumOff val="40000"/>
                      </a:schemeClr>
                    </a:solidFill>
                  </a:tcPr>
                </a:tc>
              </a:tr>
              <a:tr h="220980">
                <a:tc vMerge="1">
                  <a:tcPr>
                    <a:lnB cap="flat">
                      <a:noFill/>
                    </a:lnB>
                  </a:tcPr>
                </a:tc>
                <a:tc vMerge="1">
                  <a:tcPr>
                    <a:lnB cap="flat">
                      <a:noFill/>
                    </a:lnB>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cs typeface="微软雅黑 Light" panose="020B0502040204020203" charset="-122"/>
                        </a:rPr>
                        <a:t>流管（共4件）</a:t>
                      </a:r>
                      <a:endParaRPr lang="zh-CN" altLang="en-US" sz="1400" b="0">
                        <a:solidFill>
                          <a:srgbClr val="000000"/>
                        </a:solidFill>
                        <a:latin typeface="微软雅黑 Light" panose="020B0502040204020203" charset="-122"/>
                        <a:ea typeface="微软雅黑 Light" panose="020B0502040204020203" charset="-122"/>
                        <a:cs typeface="微软雅黑 Light" panose="020B0502040204020203" charset="-122"/>
                      </a:endParaRPr>
                    </a:p>
                  </a:txBody>
                  <a:tcPr marL="12700" marR="12700" marT="12700" anchor="ctr">
                    <a:lnL>
                      <a:noFill/>
                    </a:lnL>
                    <a:lnR>
                      <a:noFill/>
                    </a:lnR>
                    <a:lnT cap="flat">
                      <a:noFill/>
                    </a:lnT>
                    <a:lnB cap="flat">
                      <a:noFill/>
                    </a:lnB>
                    <a:lnTlToBr>
                      <a:noFill/>
                    </a:lnTlToBr>
                    <a:lnBlToTr>
                      <a:noFill/>
                    </a:lnBlToTr>
                    <a:solidFill>
                      <a:schemeClr val="accent3">
                        <a:lumMod val="60000"/>
                        <a:lumOff val="40000"/>
                      </a:schemeClr>
                    </a:solidFill>
                  </a:tcPr>
                </a:tc>
                <a:tc>
                  <a:txBody>
                    <a:bodyPr/>
                    <a:lstStyle/>
                    <a:p>
                      <a:pPr indent="0" algn="ctr">
                        <a:buNone/>
                      </a:pPr>
                      <a:r>
                        <a:rPr lang="zh-CN" sz="1400" b="0">
                          <a:solidFill>
                            <a:srgbClr val="000000"/>
                          </a:solidFill>
                          <a:latin typeface="微软雅黑 Light" panose="020B0502040204020203" charset="-122"/>
                          <a:ea typeface="微软雅黑 Light" panose="020B0502040204020203" charset="-122"/>
                        </a:rPr>
                        <a:t>武昊</a:t>
                      </a:r>
                      <a:endParaRPr lang="zh-CN" altLang="en-US" sz="1400" b="0">
                        <a:solidFill>
                          <a:srgbClr val="000000"/>
                        </a:solidFill>
                        <a:latin typeface="微软雅黑 Light" panose="020B0502040204020203" charset="-122"/>
                        <a:ea typeface="微软雅黑 Light" panose="020B0502040204020203" charset="-122"/>
                      </a:endParaRPr>
                    </a:p>
                  </a:txBody>
                  <a:tcPr marL="12700" marR="12700" marT="12700" anchor="ctr">
                    <a:lnL>
                      <a:noFill/>
                    </a:lnL>
                    <a:lnR cap="flat">
                      <a:noFill/>
                    </a:lnR>
                    <a:lnT cap="flat">
                      <a:noFill/>
                    </a:lnT>
                    <a:lnB cap="flat">
                      <a:noFill/>
                    </a:lnB>
                    <a:lnTlToBr>
                      <a:noFill/>
                    </a:lnTlToBr>
                    <a:lnBlToTr>
                      <a:noFill/>
                    </a:lnBlToTr>
                    <a:solidFill>
                      <a:schemeClr val="accent3">
                        <a:lumMod val="60000"/>
                        <a:lumOff val="40000"/>
                      </a:schemeClr>
                    </a:solidFill>
                  </a:tcPr>
                </a:tc>
                <a:tc vMerge="1">
                  <a:tcPr marL="12700" marR="12700" marT="12700" anchor="ctr">
                    <a:lnL>
                      <a:noFill/>
                    </a:lnL>
                    <a:lnR cap="flat">
                      <a:noFill/>
                    </a:lnR>
                    <a:lnT cap="flat">
                      <a:noFill/>
                    </a:lnT>
                    <a:lnB cap="flat">
                      <a:noFill/>
                    </a:lnB>
                    <a:lnTlToBr>
                      <a:noFill/>
                    </a:lnTlToBr>
                    <a:lnBlToTr>
                      <a:noFill/>
                    </a:lnBlToTr>
                    <a:solidFill>
                      <a:schemeClr val="accent3">
                        <a:lumMod val="60000"/>
                        <a:lumOff val="40000"/>
                      </a:schemeClr>
                    </a:solidFill>
                  </a:tcPr>
                </a:tc>
              </a:tr>
            </a:tbl>
          </a:graphicData>
        </a:graphic>
      </p:graphicFrame>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一、已完成工作梳理</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95" name="文本框 94"/>
          <p:cNvSpPr txBox="1"/>
          <p:nvPr/>
        </p:nvSpPr>
        <p:spPr>
          <a:xfrm>
            <a:off x="7165907" y="5233442"/>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3" name="图片 2"/>
          <p:cNvPicPr>
            <a:picLocks noChangeAspect="1"/>
          </p:cNvPicPr>
          <p:nvPr/>
        </p:nvPicPr>
        <p:blipFill>
          <a:blip r:embed="rId4"/>
          <a:stretch>
            <a:fillRect/>
          </a:stretch>
        </p:blipFill>
        <p:spPr>
          <a:xfrm>
            <a:off x="760095" y="1508760"/>
            <a:ext cx="11352530" cy="4639945"/>
          </a:xfrm>
          <a:prstGeom prst="rect">
            <a:avLst/>
          </a:prstGeom>
        </p:spPr>
      </p:pic>
      <p:sp>
        <p:nvSpPr>
          <p:cNvPr id="5" name="文本框 4"/>
          <p:cNvSpPr txBox="1"/>
          <p:nvPr/>
        </p:nvSpPr>
        <p:spPr>
          <a:xfrm>
            <a:off x="760095" y="1069975"/>
            <a:ext cx="3933825" cy="400110"/>
          </a:xfrm>
          <a:prstGeom prst="rect">
            <a:avLst/>
          </a:prstGeom>
          <a:noFill/>
        </p:spPr>
        <p:txBody>
          <a:bodyPr wrap="square" rtlCol="0">
            <a:spAutoFit/>
          </a:bodyPr>
          <a:lstStyle/>
          <a:p>
            <a:r>
              <a:rPr lang="en-US" altLang="zh-CN" sz="2000" b="1" dirty="0">
                <a:latin typeface="+mj-ea"/>
                <a:ea typeface="+mj-ea"/>
                <a:cs typeface="微软雅黑 Light" panose="020B0502040204020203" charset="-122"/>
              </a:rPr>
              <a:t>1.1   </a:t>
            </a:r>
            <a:r>
              <a:rPr lang="zh-CN" altLang="zh-CN" sz="2000" b="1" dirty="0">
                <a:latin typeface="+mj-ea"/>
                <a:ea typeface="+mj-ea"/>
                <a:cs typeface="微软雅黑 Light" panose="020B0502040204020203" charset="-122"/>
              </a:rPr>
              <a:t>初步设计</a:t>
            </a:r>
            <a:r>
              <a:rPr lang="en-US" altLang="zh-CN" sz="2000" b="1" dirty="0">
                <a:latin typeface="+mj-ea"/>
                <a:ea typeface="+mj-ea"/>
                <a:cs typeface="微软雅黑 Light" panose="020B0502040204020203" charset="-122"/>
              </a:rPr>
              <a:t>——</a:t>
            </a:r>
            <a:r>
              <a:rPr lang="zh-CN" altLang="en-US" sz="2000" b="1" dirty="0">
                <a:latin typeface="+mj-ea"/>
                <a:ea typeface="+mj-ea"/>
                <a:cs typeface="微软雅黑 Light" panose="020B0502040204020203" charset="-122"/>
              </a:rPr>
              <a:t>原理草图</a:t>
            </a:r>
            <a:endParaRPr lang="zh-CN" altLang="en-US" sz="2000" b="1" dirty="0">
              <a:latin typeface="+mj-ea"/>
              <a:ea typeface="+mj-ea"/>
              <a:cs typeface="微软雅黑 Light" panose="020B0502040204020203"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一、已完成工作梳理</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95" name="文本框 94"/>
          <p:cNvSpPr txBox="1"/>
          <p:nvPr/>
        </p:nvSpPr>
        <p:spPr>
          <a:xfrm>
            <a:off x="7165907" y="5233442"/>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5" name="文本框 4"/>
          <p:cNvSpPr txBox="1"/>
          <p:nvPr/>
        </p:nvSpPr>
        <p:spPr>
          <a:xfrm>
            <a:off x="760095" y="1069975"/>
            <a:ext cx="3933825" cy="400110"/>
          </a:xfrm>
          <a:prstGeom prst="rect">
            <a:avLst/>
          </a:prstGeom>
          <a:noFill/>
        </p:spPr>
        <p:txBody>
          <a:bodyPr wrap="square" rtlCol="0">
            <a:spAutoFit/>
          </a:bodyPr>
          <a:lstStyle/>
          <a:p>
            <a:r>
              <a:rPr lang="en-US" altLang="zh-CN" sz="2000" b="1" dirty="0">
                <a:latin typeface="+mj-ea"/>
                <a:ea typeface="+mj-ea"/>
                <a:cs typeface="微软雅黑 Light" panose="020B0502040204020203" charset="-122"/>
              </a:rPr>
              <a:t>1.2   </a:t>
            </a:r>
            <a:r>
              <a:rPr lang="zh-CN" altLang="zh-CN" sz="2000" b="1" dirty="0">
                <a:latin typeface="+mj-ea"/>
                <a:ea typeface="+mj-ea"/>
                <a:cs typeface="微软雅黑 Light" panose="020B0502040204020203" charset="-122"/>
              </a:rPr>
              <a:t>初步设计</a:t>
            </a:r>
            <a:r>
              <a:rPr lang="en-US" altLang="zh-CN" sz="2000" b="1" dirty="0">
                <a:latin typeface="+mj-ea"/>
                <a:ea typeface="+mj-ea"/>
                <a:cs typeface="微软雅黑 Light" panose="020B0502040204020203" charset="-122"/>
              </a:rPr>
              <a:t>——</a:t>
            </a:r>
            <a:r>
              <a:rPr lang="zh-CN" altLang="en-US" sz="2000" b="1" dirty="0">
                <a:latin typeface="+mj-ea"/>
                <a:ea typeface="+mj-ea"/>
                <a:cs typeface="微软雅黑 Light" panose="020B0502040204020203" charset="-122"/>
              </a:rPr>
              <a:t>三维模型</a:t>
            </a:r>
            <a:endParaRPr lang="zh-CN" altLang="en-US" sz="2000" b="1" dirty="0">
              <a:latin typeface="+mj-ea"/>
              <a:ea typeface="+mj-ea"/>
              <a:cs typeface="微软雅黑 Light" panose="020B0502040204020203" charset="-122"/>
            </a:endParaRPr>
          </a:p>
        </p:txBody>
      </p:sp>
      <p:pic>
        <p:nvPicPr>
          <p:cNvPr id="17" name="图片 17" descr="正视图尺寸"/>
          <p:cNvPicPr>
            <a:picLocks noChangeAspect="1"/>
          </p:cNvPicPr>
          <p:nvPr/>
        </p:nvPicPr>
        <p:blipFill>
          <a:blip r:embed="rId4"/>
          <a:srcRect t="7231" b="7612"/>
          <a:stretch>
            <a:fillRect/>
          </a:stretch>
        </p:blipFill>
        <p:spPr>
          <a:xfrm>
            <a:off x="923290" y="1593850"/>
            <a:ext cx="6416040" cy="4058285"/>
          </a:xfrm>
          <a:prstGeom prst="rect">
            <a:avLst/>
          </a:prstGeom>
        </p:spPr>
      </p:pic>
      <p:pic>
        <p:nvPicPr>
          <p:cNvPr id="22" name="图片 22" descr="左视图尺寸"/>
          <p:cNvPicPr>
            <a:picLocks noChangeAspect="1"/>
          </p:cNvPicPr>
          <p:nvPr/>
        </p:nvPicPr>
        <p:blipFill>
          <a:blip r:embed="rId5"/>
          <a:srcRect b="2684"/>
          <a:stretch>
            <a:fillRect/>
          </a:stretch>
        </p:blipFill>
        <p:spPr>
          <a:xfrm>
            <a:off x="7646670" y="1600835"/>
            <a:ext cx="3794760" cy="4069080"/>
          </a:xfrm>
          <a:prstGeom prst="rect">
            <a:avLst/>
          </a:prstGeom>
        </p:spPr>
      </p:pic>
      <p:sp>
        <p:nvSpPr>
          <p:cNvPr id="2" name="文本框 1"/>
          <p:cNvSpPr txBox="1"/>
          <p:nvPr/>
        </p:nvSpPr>
        <p:spPr>
          <a:xfrm>
            <a:off x="3928745" y="5807710"/>
            <a:ext cx="765175" cy="306705"/>
          </a:xfrm>
          <a:prstGeom prst="rect">
            <a:avLst/>
          </a:prstGeom>
          <a:noFill/>
        </p:spPr>
        <p:txBody>
          <a:bodyPr wrap="square" rtlCol="0">
            <a:spAutoFit/>
          </a:bodyPr>
          <a:lstStyle/>
          <a:p>
            <a:r>
              <a:rPr lang="zh-CN" altLang="en-US" sz="1400">
                <a:solidFill>
                  <a:schemeClr val="accent3"/>
                </a:solidFill>
              </a:rPr>
              <a:t>主视图</a:t>
            </a:r>
            <a:endParaRPr lang="zh-CN" altLang="en-US" sz="1400">
              <a:solidFill>
                <a:schemeClr val="accent3"/>
              </a:solidFill>
            </a:endParaRPr>
          </a:p>
        </p:txBody>
      </p:sp>
      <p:sp>
        <p:nvSpPr>
          <p:cNvPr id="6" name="文本框 5"/>
          <p:cNvSpPr txBox="1"/>
          <p:nvPr/>
        </p:nvSpPr>
        <p:spPr>
          <a:xfrm>
            <a:off x="9176385" y="5807710"/>
            <a:ext cx="765175" cy="306705"/>
          </a:xfrm>
          <a:prstGeom prst="rect">
            <a:avLst/>
          </a:prstGeom>
          <a:noFill/>
        </p:spPr>
        <p:txBody>
          <a:bodyPr wrap="square" rtlCol="0">
            <a:spAutoFit/>
          </a:bodyPr>
          <a:lstStyle/>
          <a:p>
            <a:r>
              <a:rPr lang="zh-CN" altLang="en-US" sz="1400">
                <a:solidFill>
                  <a:schemeClr val="accent3"/>
                </a:solidFill>
              </a:rPr>
              <a:t>左视图</a:t>
            </a:r>
            <a:endParaRPr lang="zh-CN" altLang="en-US" sz="1400">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P spid="5" grpId="0"/>
      <p:bldP spid="5" grpId="1"/>
      <p:bldP spid="2" grpId="0"/>
      <p:bldP spid="2" grpId="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一、已完成工作梳理</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95" name="文本框 94"/>
          <p:cNvSpPr txBox="1"/>
          <p:nvPr/>
        </p:nvSpPr>
        <p:spPr>
          <a:xfrm>
            <a:off x="7165907" y="5233442"/>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sp>
        <p:nvSpPr>
          <p:cNvPr id="4" name="灯片编号占位符 3"/>
          <p:cNvSpPr>
            <a:spLocks noGrp="1"/>
          </p:cNvSpPr>
          <p:nvPr>
            <p:ph type="sldNum" sz="quarter" idx="12"/>
          </p:nvPr>
        </p:nvSpPr>
        <p:spPr>
          <a:xfrm>
            <a:off x="8616315" y="6356350"/>
            <a:ext cx="2743200" cy="365125"/>
          </a:xfrm>
        </p:spPr>
        <p:txBody>
          <a:bodyPr/>
          <a:lstStyle/>
          <a:p>
            <a:fld id="{565CE74E-AB26-4998-AD42-012C4C1AD076}" type="slidenum">
              <a:rPr lang="zh-CN" altLang="en-US" smtClean="0"/>
            </a:fld>
            <a:endParaRPr lang="zh-CN" altLang="en-US"/>
          </a:p>
        </p:txBody>
      </p:sp>
      <p:sp>
        <p:nvSpPr>
          <p:cNvPr id="5" name="文本框 4"/>
          <p:cNvSpPr txBox="1"/>
          <p:nvPr/>
        </p:nvSpPr>
        <p:spPr>
          <a:xfrm>
            <a:off x="760095" y="1069975"/>
            <a:ext cx="3933825" cy="400110"/>
          </a:xfrm>
          <a:prstGeom prst="rect">
            <a:avLst/>
          </a:prstGeom>
          <a:noFill/>
        </p:spPr>
        <p:txBody>
          <a:bodyPr wrap="square" rtlCol="0">
            <a:spAutoFit/>
          </a:bodyPr>
          <a:lstStyle/>
          <a:p>
            <a:r>
              <a:rPr lang="en-US" altLang="zh-CN" sz="2000" b="1" dirty="0">
                <a:latin typeface="+mj-ea"/>
                <a:ea typeface="+mj-ea"/>
                <a:cs typeface="微软雅黑 Light" panose="020B0502040204020203" charset="-122"/>
              </a:rPr>
              <a:t>1.2   </a:t>
            </a:r>
            <a:r>
              <a:rPr lang="zh-CN" altLang="zh-CN" sz="2000" b="1" dirty="0">
                <a:latin typeface="+mj-ea"/>
                <a:ea typeface="+mj-ea"/>
                <a:cs typeface="微软雅黑 Light" panose="020B0502040204020203" charset="-122"/>
              </a:rPr>
              <a:t>初步设计</a:t>
            </a:r>
            <a:r>
              <a:rPr lang="en-US" altLang="zh-CN" sz="2000" b="1" dirty="0">
                <a:latin typeface="+mj-ea"/>
                <a:ea typeface="+mj-ea"/>
                <a:cs typeface="微软雅黑 Light" panose="020B0502040204020203" charset="-122"/>
              </a:rPr>
              <a:t>——</a:t>
            </a:r>
            <a:r>
              <a:rPr lang="zh-CN" altLang="en-US" sz="2000" b="1" dirty="0">
                <a:latin typeface="+mj-ea"/>
                <a:ea typeface="+mj-ea"/>
                <a:cs typeface="微软雅黑 Light" panose="020B0502040204020203" charset="-122"/>
              </a:rPr>
              <a:t>三维模型</a:t>
            </a:r>
            <a:endParaRPr lang="zh-CN" altLang="en-US" sz="2000" b="1" dirty="0">
              <a:latin typeface="+mj-ea"/>
              <a:ea typeface="+mj-ea"/>
              <a:cs typeface="微软雅黑 Light" panose="020B0502040204020203" charset="-122"/>
            </a:endParaRPr>
          </a:p>
        </p:txBody>
      </p:sp>
      <p:sp>
        <p:nvSpPr>
          <p:cNvPr id="2" name="文本框 1"/>
          <p:cNvSpPr txBox="1"/>
          <p:nvPr/>
        </p:nvSpPr>
        <p:spPr>
          <a:xfrm>
            <a:off x="3163570" y="5972175"/>
            <a:ext cx="765175" cy="306705"/>
          </a:xfrm>
          <a:prstGeom prst="rect">
            <a:avLst/>
          </a:prstGeom>
          <a:noFill/>
        </p:spPr>
        <p:txBody>
          <a:bodyPr wrap="square" rtlCol="0">
            <a:spAutoFit/>
          </a:bodyPr>
          <a:lstStyle/>
          <a:p>
            <a:r>
              <a:rPr lang="zh-CN" altLang="en-US" sz="1400">
                <a:solidFill>
                  <a:schemeClr val="accent3"/>
                </a:solidFill>
              </a:rPr>
              <a:t>俯视图</a:t>
            </a:r>
            <a:endParaRPr lang="zh-CN" altLang="en-US" sz="1400">
              <a:solidFill>
                <a:schemeClr val="accent3"/>
              </a:solidFill>
            </a:endParaRPr>
          </a:p>
        </p:txBody>
      </p:sp>
      <p:pic>
        <p:nvPicPr>
          <p:cNvPr id="18" name="图片 18" descr="俯视图尺寸"/>
          <p:cNvPicPr>
            <a:picLocks noChangeAspect="1"/>
          </p:cNvPicPr>
          <p:nvPr/>
        </p:nvPicPr>
        <p:blipFill>
          <a:blip r:embed="rId4"/>
          <a:stretch>
            <a:fillRect/>
          </a:stretch>
        </p:blipFill>
        <p:spPr>
          <a:xfrm>
            <a:off x="760095" y="1593850"/>
            <a:ext cx="6073775" cy="4295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P spid="5"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lvl="0">
              <a:defRPr/>
            </a:pPr>
            <a:r>
              <a:rPr lang="zh-CN" altLang="en-US" sz="2400" dirty="0">
                <a:solidFill>
                  <a:prstClr val="white"/>
                </a:solidFill>
                <a:latin typeface="HelveticaExt-Normal"/>
                <a:ea typeface="OPPOSans B"/>
              </a:rPr>
              <a:t>一、已完成工作梳理</a:t>
            </a:r>
            <a:endParaRPr lang="zh-CN" altLang="en-US" sz="2400" noProof="0" dirty="0">
              <a:ln>
                <a:noFill/>
              </a:ln>
              <a:solidFill>
                <a:schemeClr val="bg1"/>
              </a:solidFill>
              <a:effectLst/>
              <a:uLnTx/>
              <a:uFillTx/>
              <a:latin typeface="思源黑体 CN Medium" panose="020B0600000000000000" pitchFamily="34" charset="-122"/>
              <a:ea typeface="思源黑体 CN Medium" panose="020B0600000000000000" pitchFamily="34" charset="-122"/>
              <a:sym typeface="+mn-ea"/>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2" name="灯片编号占位符 1"/>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6" name="文本框 15"/>
          <p:cNvSpPr txBox="1"/>
          <p:nvPr/>
        </p:nvSpPr>
        <p:spPr>
          <a:xfrm>
            <a:off x="942679" y="1250550"/>
            <a:ext cx="4326905" cy="400110"/>
          </a:xfrm>
          <a:prstGeom prst="rect">
            <a:avLst/>
          </a:prstGeom>
          <a:noFill/>
        </p:spPr>
        <p:txBody>
          <a:bodyPr wrap="square" rtlCol="0">
            <a:spAutoFit/>
          </a:bodyPr>
          <a:lstStyle/>
          <a:p>
            <a:r>
              <a:rPr lang="en-US" altLang="zh-CN" sz="2000" b="1" dirty="0">
                <a:latin typeface="+mj-ea"/>
                <a:ea typeface="+mj-ea"/>
              </a:rPr>
              <a:t>1.3 </a:t>
            </a:r>
            <a:r>
              <a:rPr lang="en-US" altLang="zh-CN" sz="2000" b="1" dirty="0"/>
              <a:t> </a:t>
            </a:r>
            <a:r>
              <a:rPr lang="zh-CN" altLang="en-US" sz="2000" b="1" dirty="0"/>
              <a:t>流管的设计与验证</a:t>
            </a:r>
            <a:r>
              <a:rPr lang="en-US" altLang="zh-CN" sz="2000" b="1" dirty="0"/>
              <a:t>——</a:t>
            </a:r>
            <a:r>
              <a:rPr lang="zh-CN" altLang="en-US" sz="2000" b="1" dirty="0"/>
              <a:t>整体逻辑</a:t>
            </a:r>
            <a:endParaRPr lang="zh-CN" altLang="en-US" sz="2000" b="1" dirty="0"/>
          </a:p>
        </p:txBody>
      </p:sp>
      <mc:AlternateContent xmlns:mc="http://schemas.openxmlformats.org/markup-compatibility/2006">
        <mc:Choice xmlns:a14="http://schemas.microsoft.com/office/drawing/2010/main" Requires="a14">
          <p:sp>
            <p:nvSpPr>
              <p:cNvPr id="6" name="文本框 5"/>
              <p:cNvSpPr txBox="1"/>
              <p:nvPr/>
            </p:nvSpPr>
            <p:spPr>
              <a:xfrm>
                <a:off x="603316" y="2390475"/>
                <a:ext cx="2488676" cy="923330"/>
              </a:xfrm>
              <a:prstGeom prst="rect">
                <a:avLst/>
              </a:prstGeom>
              <a:noFill/>
            </p:spPr>
            <p:txBody>
              <a:bodyPr wrap="square" rtlCol="0">
                <a:spAutoFit/>
              </a:bodyPr>
              <a:lstStyle/>
              <a:p>
                <a:r>
                  <a:rPr lang="zh-CN" altLang="en-US" dirty="0"/>
                  <a:t>小球浮起对压力的要求：</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Δ</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2</m:t>
                      </m:r>
                      <m:r>
                        <m:rPr>
                          <m:sty m:val="p"/>
                        </m:rPr>
                        <a:rPr lang="en-US" altLang="zh-CN">
                          <a:latin typeface="Cambria Math" panose="02040503050406030204" pitchFamily="18" charset="0"/>
                        </a:rPr>
                        <m:t>Δ</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46</m:t>
                      </m:r>
                      <m:r>
                        <a:rPr lang="en-US" altLang="zh-CN" i="1">
                          <a:latin typeface="Cambria Math" panose="02040503050406030204" pitchFamily="18" charset="0"/>
                        </a:rPr>
                        <m:t>.</m:t>
                      </m:r>
                      <m:r>
                        <a:rPr lang="en-US" altLang="zh-CN" i="1">
                          <a:latin typeface="Cambria Math" panose="02040503050406030204" pitchFamily="18" charset="0"/>
                        </a:rPr>
                        <m:t>8</m:t>
                      </m:r>
                      <m:r>
                        <a:rPr lang="en-US" altLang="zh-CN" i="1">
                          <a:latin typeface="Cambria Math" panose="02040503050406030204" pitchFamily="18" charset="0"/>
                        </a:rPr>
                        <m:t>𝑃𝑎</m:t>
                      </m:r>
                    </m:oMath>
                  </m:oMathPara>
                </a14:m>
                <a:endParaRPr lang="zh-CN" altLang="zh-CN" dirty="0"/>
              </a:p>
            </p:txBody>
          </p:sp>
        </mc:Choice>
        <mc:Fallback>
          <p:sp>
            <p:nvSpPr>
              <p:cNvPr id="6" name="文本框 5"/>
              <p:cNvSpPr txBox="1">
                <a:spLocks noRot="1" noChangeAspect="1" noMove="1" noResize="1" noEditPoints="1" noAdjustHandles="1" noChangeArrowheads="1" noChangeShapeType="1" noTextEdit="1"/>
              </p:cNvSpPr>
              <p:nvPr/>
            </p:nvSpPr>
            <p:spPr>
              <a:xfrm>
                <a:off x="603316" y="2390475"/>
                <a:ext cx="2488676" cy="923330"/>
              </a:xfrm>
              <a:prstGeom prst="rect">
                <a:avLst/>
              </a:prstGeom>
              <a:blipFill rotWithShape="1">
                <a:blip r:embed="rId4"/>
                <a:stretch>
                  <a:fillRect l="-3" t="-36" r="-4713"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8658242" y="5379696"/>
                <a:ext cx="2488676" cy="923330"/>
              </a:xfrm>
              <a:prstGeom prst="rect">
                <a:avLst/>
              </a:prstGeom>
              <a:noFill/>
            </p:spPr>
            <p:txBody>
              <a:bodyPr wrap="square" rtlCol="0">
                <a:spAutoFit/>
              </a:bodyPr>
              <a:lstStyle/>
              <a:p>
                <a:r>
                  <a:rPr lang="zh-CN" altLang="en-US" dirty="0"/>
                  <a:t>人输入的功率限制：</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70</m:t>
                      </m:r>
                      <m:r>
                        <a:rPr lang="en-US" altLang="zh-CN" b="0" i="1" smtClean="0">
                          <a:latin typeface="Cambria Math" panose="02040503050406030204" pitchFamily="18" charset="0"/>
                        </a:rPr>
                        <m:t>𝑊</m:t>
                      </m:r>
                    </m:oMath>
                  </m:oMathPara>
                </a14:m>
                <a:endParaRPr lang="en-US" altLang="zh-CN" b="0" dirty="0"/>
              </a:p>
            </p:txBody>
          </p:sp>
        </mc:Choice>
        <mc:Fallback>
          <p:sp>
            <p:nvSpPr>
              <p:cNvPr id="19" name="文本框 18"/>
              <p:cNvSpPr txBox="1">
                <a:spLocks noRot="1" noChangeAspect="1" noMove="1" noResize="1" noEditPoints="1" noAdjustHandles="1" noChangeArrowheads="1" noChangeShapeType="1" noTextEdit="1"/>
              </p:cNvSpPr>
              <p:nvPr/>
            </p:nvSpPr>
            <p:spPr>
              <a:xfrm>
                <a:off x="8658242" y="5379696"/>
                <a:ext cx="2488676" cy="923330"/>
              </a:xfrm>
              <a:prstGeom prst="rect">
                <a:avLst/>
              </a:prstGeom>
              <a:blipFill rotWithShape="1">
                <a:blip r:embed="rId5"/>
                <a:stretch>
                  <a:fillRect l="-1" t="-66" r="5" b="2"/>
                </a:stretch>
              </a:blipFill>
            </p:spPr>
            <p:txBody>
              <a:bodyPr/>
              <a:lstStyle/>
              <a:p>
                <a:r>
                  <a:rPr lang="zh-CN" altLang="en-US">
                    <a:noFill/>
                  </a:rPr>
                  <a:t> </a:t>
                </a:r>
              </a:p>
            </p:txBody>
          </p:sp>
        </mc:Fallback>
      </mc:AlternateContent>
      <p:pic>
        <p:nvPicPr>
          <p:cNvPr id="22" name="图片 21" descr="NACA0012翼型升力系数曲线图"/>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000" y="4480569"/>
            <a:ext cx="2248882" cy="1759625"/>
          </a:xfrm>
          <a:prstGeom prst="rect">
            <a:avLst/>
          </a:prstGeom>
          <a:noFill/>
          <a:ln>
            <a:noFill/>
          </a:ln>
        </p:spPr>
      </p:pic>
      <p:sp>
        <p:nvSpPr>
          <p:cNvPr id="23" name="文本框 22"/>
          <p:cNvSpPr txBox="1"/>
          <p:nvPr/>
        </p:nvSpPr>
        <p:spPr>
          <a:xfrm>
            <a:off x="554103" y="3998475"/>
            <a:ext cx="2488676" cy="369332"/>
          </a:xfrm>
          <a:prstGeom prst="rect">
            <a:avLst/>
          </a:prstGeom>
          <a:noFill/>
        </p:spPr>
        <p:txBody>
          <a:bodyPr wrap="square" rtlCol="0">
            <a:spAutoFit/>
          </a:bodyPr>
          <a:lstStyle/>
          <a:p>
            <a:r>
              <a:rPr lang="zh-CN" altLang="en-US" dirty="0"/>
              <a:t>风扇叶形的特性：</a:t>
            </a:r>
            <a:endParaRPr lang="en-US" altLang="zh-CN" dirty="0"/>
          </a:p>
        </p:txBody>
      </p:sp>
      <p:sp>
        <p:nvSpPr>
          <p:cNvPr id="8" name="矩形 7"/>
          <p:cNvSpPr/>
          <p:nvPr/>
        </p:nvSpPr>
        <p:spPr>
          <a:xfrm>
            <a:off x="554103" y="2390475"/>
            <a:ext cx="2669864" cy="1029978"/>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矩形 24"/>
          <p:cNvSpPr/>
          <p:nvPr/>
        </p:nvSpPr>
        <p:spPr>
          <a:xfrm>
            <a:off x="8610600" y="5326372"/>
            <a:ext cx="2669864" cy="1029978"/>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6" name="矩形 25"/>
          <p:cNvSpPr/>
          <p:nvPr/>
        </p:nvSpPr>
        <p:spPr>
          <a:xfrm>
            <a:off x="554103" y="4017140"/>
            <a:ext cx="2669864" cy="2223054"/>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8" name="文本框 27"/>
          <p:cNvSpPr txBox="1"/>
          <p:nvPr/>
        </p:nvSpPr>
        <p:spPr>
          <a:xfrm>
            <a:off x="4387960" y="3010629"/>
            <a:ext cx="2488676" cy="369332"/>
          </a:xfrm>
          <a:prstGeom prst="rect">
            <a:avLst/>
          </a:prstGeom>
          <a:noFill/>
        </p:spPr>
        <p:txBody>
          <a:bodyPr wrap="square" rtlCol="0">
            <a:spAutoFit/>
          </a:bodyPr>
          <a:lstStyle/>
          <a:p>
            <a:r>
              <a:rPr lang="zh-CN" altLang="en-US" dirty="0"/>
              <a:t>预先设计的流管形状：</a:t>
            </a:r>
            <a:endParaRPr lang="en-US" altLang="zh-CN" dirty="0"/>
          </a:p>
        </p:txBody>
      </p:sp>
      <p:sp>
        <p:nvSpPr>
          <p:cNvPr id="29" name="矩形 28"/>
          <p:cNvSpPr/>
          <p:nvPr/>
        </p:nvSpPr>
        <p:spPr>
          <a:xfrm>
            <a:off x="3763213" y="3010629"/>
            <a:ext cx="3740522" cy="197569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6759" y="3746678"/>
            <a:ext cx="3533418" cy="1209996"/>
          </a:xfrm>
          <a:prstGeom prst="rect">
            <a:avLst/>
          </a:prstGeom>
        </p:spPr>
      </p:pic>
      <p:cxnSp>
        <p:nvCxnSpPr>
          <p:cNvPr id="13" name="直接箭头连接符 12"/>
          <p:cNvCxnSpPr>
            <a:stCxn id="8" idx="3"/>
            <a:endCxn id="29" idx="1"/>
          </p:cNvCxnSpPr>
          <p:nvPr/>
        </p:nvCxnSpPr>
        <p:spPr>
          <a:xfrm>
            <a:off x="3223967" y="2905464"/>
            <a:ext cx="539246" cy="109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26" idx="3"/>
            <a:endCxn id="29" idx="1"/>
          </p:cNvCxnSpPr>
          <p:nvPr/>
        </p:nvCxnSpPr>
        <p:spPr>
          <a:xfrm flipV="1">
            <a:off x="3223967" y="3998475"/>
            <a:ext cx="539246" cy="1130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329178" y="1911877"/>
            <a:ext cx="1282045" cy="369332"/>
          </a:xfrm>
          <a:prstGeom prst="rect">
            <a:avLst/>
          </a:prstGeom>
          <a:noFill/>
        </p:spPr>
        <p:txBody>
          <a:bodyPr wrap="square" rtlCol="0">
            <a:spAutoFit/>
          </a:bodyPr>
          <a:lstStyle/>
          <a:p>
            <a:r>
              <a:rPr lang="zh-CN" altLang="en-US" dirty="0">
                <a:solidFill>
                  <a:srgbClr val="FF0000"/>
                </a:solidFill>
              </a:rPr>
              <a:t>已知条件</a:t>
            </a:r>
            <a:endParaRPr lang="zh-CN" altLang="en-US" dirty="0">
              <a:solidFill>
                <a:srgbClr val="FF0000"/>
              </a:solidFill>
            </a:endParaRPr>
          </a:p>
        </p:txBody>
      </p:sp>
      <p:sp>
        <p:nvSpPr>
          <p:cNvPr id="41" name="文本框 40"/>
          <p:cNvSpPr txBox="1"/>
          <p:nvPr/>
        </p:nvSpPr>
        <p:spPr>
          <a:xfrm>
            <a:off x="4565137" y="2544554"/>
            <a:ext cx="2393437" cy="369332"/>
          </a:xfrm>
          <a:prstGeom prst="rect">
            <a:avLst/>
          </a:prstGeom>
          <a:noFill/>
        </p:spPr>
        <p:txBody>
          <a:bodyPr wrap="square" rtlCol="0">
            <a:spAutoFit/>
          </a:bodyPr>
          <a:lstStyle/>
          <a:p>
            <a:r>
              <a:rPr lang="zh-CN" altLang="en-US" dirty="0">
                <a:solidFill>
                  <a:srgbClr val="FF0000"/>
                </a:solidFill>
              </a:rPr>
              <a:t>代入伯努利方程求解</a:t>
            </a:r>
            <a:endParaRPr lang="zh-CN" altLang="en-US" dirty="0">
              <a:solidFill>
                <a:srgbClr val="FF0000"/>
              </a:solidFill>
            </a:endParaRPr>
          </a:p>
        </p:txBody>
      </p:sp>
      <mc:AlternateContent xmlns:mc="http://schemas.openxmlformats.org/markup-compatibility/2006">
        <mc:Choice xmlns:a14="http://schemas.microsoft.com/office/drawing/2010/main" Requires="a14">
          <p:sp>
            <p:nvSpPr>
              <p:cNvPr id="43" name="文本框 42"/>
              <p:cNvSpPr txBox="1"/>
              <p:nvPr/>
            </p:nvSpPr>
            <p:spPr>
              <a:xfrm>
                <a:off x="8655762" y="3483486"/>
                <a:ext cx="2488676" cy="923330"/>
              </a:xfrm>
              <a:prstGeom prst="rect">
                <a:avLst/>
              </a:prstGeom>
              <a:noFill/>
            </p:spPr>
            <p:txBody>
              <a:bodyPr wrap="square" rtlCol="0">
                <a:spAutoFit/>
              </a:bodyPr>
              <a:lstStyle/>
              <a:p>
                <a:r>
                  <a:rPr lang="zh-CN" altLang="en-US" dirty="0"/>
                  <a:t>所需的人的输入功率：</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𝑤</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58</m:t>
                      </m:r>
                      <m:r>
                        <a:rPr lang="en-US" altLang="zh-CN" b="0" i="1" smtClean="0">
                          <a:latin typeface="Cambria Math" panose="02040503050406030204" pitchFamily="18" charset="0"/>
                        </a:rPr>
                        <m:t>.</m:t>
                      </m:r>
                      <m:r>
                        <a:rPr lang="en-US" altLang="zh-CN" b="0" i="1" smtClean="0">
                          <a:latin typeface="Cambria Math" panose="02040503050406030204" pitchFamily="18" charset="0"/>
                        </a:rPr>
                        <m:t>95</m:t>
                      </m:r>
                      <m:r>
                        <a:rPr lang="en-US" altLang="zh-CN" b="0" i="1" smtClean="0">
                          <a:latin typeface="Cambria Math" panose="02040503050406030204" pitchFamily="18" charset="0"/>
                        </a:rPr>
                        <m:t>𝑊</m:t>
                      </m:r>
                    </m:oMath>
                  </m:oMathPara>
                </a14:m>
                <a:endParaRPr lang="en-US" altLang="zh-CN" b="0" dirty="0"/>
              </a:p>
            </p:txBody>
          </p:sp>
        </mc:Choice>
        <mc:Fallback>
          <p:sp>
            <p:nvSpPr>
              <p:cNvPr id="43" name="文本框 42"/>
              <p:cNvSpPr txBox="1">
                <a:spLocks noRot="1" noChangeAspect="1" noMove="1" noResize="1" noEditPoints="1" noAdjustHandles="1" noChangeArrowheads="1" noChangeShapeType="1" noTextEdit="1"/>
              </p:cNvSpPr>
              <p:nvPr/>
            </p:nvSpPr>
            <p:spPr>
              <a:xfrm>
                <a:off x="8655762" y="3483486"/>
                <a:ext cx="2488676" cy="923330"/>
              </a:xfrm>
              <a:prstGeom prst="rect">
                <a:avLst/>
              </a:prstGeom>
              <a:blipFill rotWithShape="1">
                <a:blip r:embed="rId8"/>
                <a:stretch>
                  <a:fillRect l="-3" t="-55" r="8" b="60"/>
                </a:stretch>
              </a:blipFill>
            </p:spPr>
            <p:txBody>
              <a:bodyPr/>
              <a:lstStyle/>
              <a:p>
                <a:r>
                  <a:rPr lang="zh-CN" altLang="en-US">
                    <a:noFill/>
                  </a:rPr>
                  <a:t> </a:t>
                </a:r>
              </a:p>
            </p:txBody>
          </p:sp>
        </mc:Fallback>
      </mc:AlternateContent>
      <p:sp>
        <p:nvSpPr>
          <p:cNvPr id="44" name="矩形 43"/>
          <p:cNvSpPr/>
          <p:nvPr/>
        </p:nvSpPr>
        <p:spPr>
          <a:xfrm>
            <a:off x="8606549" y="3483486"/>
            <a:ext cx="2669864" cy="1029978"/>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31" name="直接箭头连接符 30"/>
          <p:cNvCxnSpPr>
            <a:stCxn id="29" idx="3"/>
            <a:endCxn id="44" idx="1"/>
          </p:cNvCxnSpPr>
          <p:nvPr/>
        </p:nvCxnSpPr>
        <p:spPr>
          <a:xfrm>
            <a:off x="7503735" y="3998475"/>
            <a:ext cx="1102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8785481" y="2913886"/>
            <a:ext cx="2393437" cy="369332"/>
          </a:xfrm>
          <a:prstGeom prst="rect">
            <a:avLst/>
          </a:prstGeom>
          <a:noFill/>
        </p:spPr>
        <p:txBody>
          <a:bodyPr wrap="square" rtlCol="0">
            <a:spAutoFit/>
          </a:bodyPr>
          <a:lstStyle/>
          <a:p>
            <a:r>
              <a:rPr lang="zh-CN" altLang="en-US" dirty="0">
                <a:solidFill>
                  <a:srgbClr val="FF0000"/>
                </a:solidFill>
              </a:rPr>
              <a:t>采用功率进行校核</a:t>
            </a:r>
            <a:endParaRPr lang="zh-CN" altLang="en-US" dirty="0">
              <a:solidFill>
                <a:srgbClr val="FF0000"/>
              </a:solidFill>
            </a:endParaRPr>
          </a:p>
        </p:txBody>
      </p:sp>
      <p:sp>
        <p:nvSpPr>
          <p:cNvPr id="34" name="箭头: 下 33"/>
          <p:cNvSpPr/>
          <p:nvPr/>
        </p:nvSpPr>
        <p:spPr>
          <a:xfrm>
            <a:off x="9756742" y="4563571"/>
            <a:ext cx="184739" cy="71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下 50"/>
          <p:cNvSpPr/>
          <p:nvPr/>
        </p:nvSpPr>
        <p:spPr>
          <a:xfrm rot="10800000">
            <a:off x="9982199" y="4554126"/>
            <a:ext cx="184739" cy="71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animBg="1"/>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2400" b="0" i="0" kern="1200" cap="none" spc="0" normalizeH="0" baseline="0" noProof="0" dirty="0">
                <a:solidFill>
                  <a:prstClr val="white"/>
                </a:solidFill>
                <a:latin typeface="HelveticaExt-Normal"/>
                <a:ea typeface="OPPOSans B"/>
                <a:cs typeface="+mn-cs"/>
              </a:rPr>
              <a:t>一、已完成工作梳理</a:t>
            </a:r>
            <a:endParaRPr kumimoji="0" lang="zh-CN" altLang="en-US" sz="2400" b="0" i="0" kern="1200" cap="none" spc="0" normalizeH="0" baseline="0" noProof="0" dirty="0">
              <a:solidFill>
                <a:prstClr val="white"/>
              </a:solidFill>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95" name="文本框 94"/>
          <p:cNvSpPr txBox="1"/>
          <p:nvPr/>
        </p:nvSpPr>
        <p:spPr>
          <a:xfrm>
            <a:off x="7165907" y="5233442"/>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sp>
        <p:nvSpPr>
          <p:cNvPr id="4" name="灯片编号占位符 3"/>
          <p:cNvSpPr>
            <a:spLocks noGrp="1"/>
          </p:cNvSpPr>
          <p:nvPr>
            <p:ph type="sldNum" sz="quarter" idx="12"/>
          </p:nvPr>
        </p:nvSpPr>
        <p:spPr>
          <a:xfrm>
            <a:off x="8616315" y="6356350"/>
            <a:ext cx="2743200" cy="365125"/>
          </a:xfrm>
        </p:spPr>
        <p:txBody>
          <a:bodyPr/>
          <a:lstStyle/>
          <a:p>
            <a:fld id="{565CE74E-AB26-4998-AD42-012C4C1AD076}" type="slidenum">
              <a:rPr lang="zh-CN" altLang="en-US" smtClean="0"/>
            </a:fld>
            <a:endParaRPr lang="zh-CN" altLang="en-US"/>
          </a:p>
        </p:txBody>
      </p:sp>
      <p:sp>
        <p:nvSpPr>
          <p:cNvPr id="5" name="文本框 4"/>
          <p:cNvSpPr txBox="1"/>
          <p:nvPr/>
        </p:nvSpPr>
        <p:spPr>
          <a:xfrm>
            <a:off x="760095" y="1069975"/>
            <a:ext cx="5159938" cy="400110"/>
          </a:xfrm>
          <a:prstGeom prst="rect">
            <a:avLst/>
          </a:prstGeom>
          <a:noFill/>
        </p:spPr>
        <p:txBody>
          <a:bodyPr wrap="square" rtlCol="0">
            <a:spAutoFit/>
          </a:bodyPr>
          <a:lstStyle/>
          <a:p>
            <a:r>
              <a:rPr lang="en-US" altLang="zh-CN" sz="2000" b="1" dirty="0">
                <a:latin typeface="+mj-ea"/>
                <a:ea typeface="+mj-ea"/>
              </a:rPr>
              <a:t>1.3   </a:t>
            </a:r>
            <a:r>
              <a:rPr lang="zh-CN" altLang="en-US" sz="2000" b="1" dirty="0">
                <a:latin typeface="+mj-ea"/>
                <a:ea typeface="+mj-ea"/>
              </a:rPr>
              <a:t>流管的</a:t>
            </a:r>
            <a:r>
              <a:rPr lang="zh-CN" altLang="zh-CN" sz="2000" b="1" dirty="0">
                <a:latin typeface="+mj-ea"/>
                <a:ea typeface="+mj-ea"/>
              </a:rPr>
              <a:t>设计</a:t>
            </a:r>
            <a:r>
              <a:rPr lang="zh-CN" altLang="en-US" sz="2000" b="1" dirty="0">
                <a:latin typeface="+mj-ea"/>
                <a:ea typeface="+mj-ea"/>
              </a:rPr>
              <a:t>与验证</a:t>
            </a:r>
            <a:r>
              <a:rPr lang="en-US" altLang="zh-CN" sz="2000" b="1" dirty="0">
                <a:latin typeface="+mj-ea"/>
                <a:ea typeface="+mj-ea"/>
              </a:rPr>
              <a:t>——</a:t>
            </a:r>
            <a:r>
              <a:rPr lang="zh-CN" altLang="en-US" sz="2000" b="1" dirty="0">
                <a:latin typeface="+mj-ea"/>
                <a:ea typeface="+mj-ea"/>
              </a:rPr>
              <a:t>流体力学仿真</a:t>
            </a:r>
            <a:endParaRPr lang="zh-CN" altLang="en-US" sz="2000" b="1" dirty="0">
              <a:latin typeface="+mj-ea"/>
              <a:ea typeface="+mj-ea"/>
            </a:endParaRPr>
          </a:p>
        </p:txBody>
      </p:sp>
      <p:pic>
        <p:nvPicPr>
          <p:cNvPr id="67" name="图片 67"/>
          <p:cNvPicPr>
            <a:picLocks noChangeAspect="1" noChangeArrowheads="1"/>
          </p:cNvPicPr>
          <p:nvPr/>
        </p:nvPicPr>
        <p:blipFill>
          <a:blip r:embed="rId4">
            <a:extLst>
              <a:ext uri="{28A0092B-C50C-407E-A947-70E740481C1C}">
                <a14:useLocalDpi xmlns:a14="http://schemas.microsoft.com/office/drawing/2010/main" val="0"/>
              </a:ext>
            </a:extLst>
          </a:blip>
          <a:srcRect r="22704"/>
          <a:stretch>
            <a:fillRect/>
          </a:stretch>
        </p:blipFill>
        <p:spPr>
          <a:xfrm>
            <a:off x="0" y="1593850"/>
            <a:ext cx="5794375" cy="3466465"/>
          </a:xfrm>
          <a:prstGeom prst="rect">
            <a:avLst/>
          </a:prstGeom>
          <a:noFill/>
        </p:spPr>
      </p:pic>
      <p:pic>
        <p:nvPicPr>
          <p:cNvPr id="3" name="图片 3"/>
          <p:cNvPicPr>
            <a:picLocks noChangeAspect="1" noChangeArrowheads="1"/>
          </p:cNvPicPr>
          <p:nvPr/>
        </p:nvPicPr>
        <p:blipFill>
          <a:blip r:embed="rId5">
            <a:extLst>
              <a:ext uri="{28A0092B-C50C-407E-A947-70E740481C1C}">
                <a14:useLocalDpi xmlns:a14="http://schemas.microsoft.com/office/drawing/2010/main" val="0"/>
              </a:ext>
            </a:extLst>
          </a:blip>
          <a:srcRect r="15286"/>
          <a:stretch>
            <a:fillRect/>
          </a:stretch>
        </p:blipFill>
        <p:spPr>
          <a:xfrm>
            <a:off x="5736590" y="1593850"/>
            <a:ext cx="6455410" cy="3472815"/>
          </a:xfrm>
          <a:prstGeom prst="rect">
            <a:avLst/>
          </a:prstGeom>
          <a:noFill/>
          <a:ln>
            <a:noFill/>
          </a:ln>
        </p:spPr>
      </p:pic>
      <p:sp>
        <p:nvSpPr>
          <p:cNvPr id="6" name="文本框 5"/>
          <p:cNvSpPr txBox="1"/>
          <p:nvPr/>
        </p:nvSpPr>
        <p:spPr>
          <a:xfrm>
            <a:off x="8363585" y="5265420"/>
            <a:ext cx="1839595" cy="306705"/>
          </a:xfrm>
          <a:prstGeom prst="rect">
            <a:avLst/>
          </a:prstGeom>
          <a:noFill/>
        </p:spPr>
        <p:txBody>
          <a:bodyPr wrap="square" rtlCol="0">
            <a:spAutoFit/>
          </a:bodyPr>
          <a:lstStyle/>
          <a:p>
            <a:r>
              <a:rPr lang="zh-CN" altLang="en-US" sz="1400">
                <a:solidFill>
                  <a:schemeClr val="accent3"/>
                </a:solidFill>
              </a:rPr>
              <a:t>流道截面处压力分布</a:t>
            </a:r>
            <a:endParaRPr lang="zh-CN" altLang="en-US" sz="1400">
              <a:solidFill>
                <a:schemeClr val="accent3"/>
              </a:solidFill>
            </a:endParaRPr>
          </a:p>
        </p:txBody>
      </p:sp>
      <p:sp>
        <p:nvSpPr>
          <p:cNvPr id="7" name="文本框 6"/>
          <p:cNvSpPr txBox="1"/>
          <p:nvPr/>
        </p:nvSpPr>
        <p:spPr>
          <a:xfrm>
            <a:off x="2106295" y="5215890"/>
            <a:ext cx="1839595" cy="306705"/>
          </a:xfrm>
          <a:prstGeom prst="rect">
            <a:avLst/>
          </a:prstGeom>
          <a:noFill/>
        </p:spPr>
        <p:txBody>
          <a:bodyPr wrap="square" rtlCol="0">
            <a:spAutoFit/>
          </a:bodyPr>
          <a:lstStyle/>
          <a:p>
            <a:r>
              <a:rPr lang="zh-CN" altLang="en-US" sz="1400">
                <a:solidFill>
                  <a:schemeClr val="accent3"/>
                </a:solidFill>
              </a:rPr>
              <a:t>流道内整体速度分布</a:t>
            </a:r>
            <a:endParaRPr lang="zh-CN" altLang="en-US" sz="1400">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2" grpId="0" bldLvl="0" animBg="1"/>
      <p:bldP spid="53" grpId="0"/>
      <p:bldP spid="5" grpId="0"/>
      <p:bldP spid="6" grpId="0"/>
      <p:bldP spid="7" grpId="0"/>
    </p:bldLst>
  </p:timing>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KSO_WM_UNIT_TABLE_BEAUTIFY" val="smartTable{ea12a31c-b0a1-468e-86c6-85ea94133ad7}"/>
  <p:tag name="TABLE_ENDDRAG_ORIGIN_RECT" val="729*350"/>
  <p:tag name="TABLE_ENDDRAG_RECT" val="91*72*729*350"/>
</p:tagLst>
</file>

<file path=ppt/tags/tag11.xml><?xml version="1.0" encoding="utf-8"?>
<p:tagLst xmlns:p="http://schemas.openxmlformats.org/presentationml/2006/main">
  <p:tag name="TIMING" val="|0.4|0.3|0.3|0.4"/>
</p:tagLst>
</file>

<file path=ppt/tags/tag12.xml><?xml version="1.0" encoding="utf-8"?>
<p:tagLst xmlns:p="http://schemas.openxmlformats.org/presentationml/2006/main">
  <p:tag name="KSO_WM_UNIT_TABLE_BEAUTIFY" val="smartTable{63488a3f-20d0-4f24-bf91-4e2fab1a0f8a}"/>
  <p:tag name="TABLE_ENDDRAG_ORIGIN_RECT" val="824*348"/>
  <p:tag name="TABLE_ENDDRAG_RECT" val="34*72*824*348"/>
</p:tagLst>
</file>

<file path=ppt/tags/tag13.xml><?xml version="1.0" encoding="utf-8"?>
<p:tagLst xmlns:p="http://schemas.openxmlformats.org/presentationml/2006/main">
  <p:tag name="KSO_WM_UNIT_TABLE_BEAUTIFY" val="smartTable{0489a2b8-3fb6-4d1e-821b-e13a1e3eded0}"/>
  <p:tag name="TABLE_ENDDRAG_ORIGIN_RECT" val="916*207"/>
  <p:tag name="TABLE_ENDDRAG_RECT" val="11*72*916*207"/>
</p:tagLst>
</file>

<file path=ppt/tags/tag14.xml><?xml version="1.0" encoding="utf-8"?>
<p:tagLst xmlns:p="http://schemas.openxmlformats.org/presentationml/2006/main">
  <p:tag name="KSO_WM_UNIT_TABLE_BEAUTIFY" val="smartTable{aa60e837-afb2-4d45-87c6-8384d57e42b3}"/>
  <p:tag name="TABLE_ENDDRAG_ORIGIN_RECT" val="916*215"/>
  <p:tag name="TABLE_ENDDRAG_RECT" val="11*303*916*215"/>
</p:tagLst>
</file>

<file path=ppt/tags/tag15.xml><?xml version="1.0" encoding="utf-8"?>
<p:tagLst xmlns:p="http://schemas.openxmlformats.org/presentationml/2006/main">
  <p:tag name="KSO_WM_UNIT_TABLE_BEAUTIFY" val="smartTable{15f9b005-259f-4d04-a337-7a7f1fb651f7}"/>
</p:tagLst>
</file>

<file path=ppt/tags/tag16.xml><?xml version="1.0" encoding="utf-8"?>
<p:tagLst xmlns:p="http://schemas.openxmlformats.org/presentationml/2006/main">
  <p:tag name="TIMING" val="|0.4|0.3|0.3|0.4"/>
</p:tagLst>
</file>

<file path=ppt/tags/tag17.xml><?xml version="1.0" encoding="utf-8"?>
<p:tagLst xmlns:p="http://schemas.openxmlformats.org/presentationml/2006/main">
  <p:tag name="TIMING" val="|0.7|0.6|0.5|1"/>
</p:tagLst>
</file>

<file path=ppt/tags/tag2.xml><?xml version="1.0" encoding="utf-8"?>
<p:tagLst xmlns:p="http://schemas.openxmlformats.org/presentationml/2006/main">
  <p:tag name="THINKCELLSHAPEDONOTDELETE" val="thinkcellActiveDocDoNotDelete"/>
</p:tagLst>
</file>

<file path=ppt/tags/tag3.xml><?xml version="1.0" encoding="utf-8"?>
<p:tagLst xmlns:p="http://schemas.openxmlformats.org/presentationml/2006/main">
  <p:tag name="TIMING" val="|0.7|0.6|0.5|1"/>
</p:tagLst>
</file>

<file path=ppt/tags/tag4.xml><?xml version="1.0" encoding="utf-8"?>
<p:tagLst xmlns:p="http://schemas.openxmlformats.org/presentationml/2006/main">
  <p:tag name="TIMING" val="|0.5|0.5|0.4"/>
</p:tagLst>
</file>

<file path=ppt/tags/tag5.xml><?xml version="1.0" encoding="utf-8"?>
<p:tagLst xmlns:p="http://schemas.openxmlformats.org/presentationml/2006/main">
  <p:tag name="TIMING" val="|0.4|0.3|0.3|0.4"/>
</p:tagLst>
</file>

<file path=ppt/tags/tag6.xml><?xml version="1.0" encoding="utf-8"?>
<p:tagLst xmlns:p="http://schemas.openxmlformats.org/presentationml/2006/main">
  <p:tag name="KSO_WM_UNIT_TABLE_BEAUTIFY" val="smartTable{9cd40888-45b9-4543-a504-cbbb0a3067ca}"/>
  <p:tag name="TABLE_ENDDRAG_ORIGIN_RECT" val="555*382"/>
  <p:tag name="TABLE_ENDDRAG_RECT" val="278*121*555*382"/>
</p:tagLst>
</file>

<file path=ppt/tags/tag7.xml><?xml version="1.0" encoding="utf-8"?>
<p:tagLst xmlns:p="http://schemas.openxmlformats.org/presentationml/2006/main">
  <p:tag name="KSO_WM_MEDIACOVER_FLAG" val="1"/>
  <p:tag name="KSO_WM_UNIT_MEDIACOVER_BTN_STATE" val="1"/>
  <p:tag name="KSO_WM_UNIT_MEDIACOVER_BTNRECT" val="1946*3610*459*459"/>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8.xml><?xml version="1.0" encoding="utf-8"?>
<p:tagLst xmlns:p="http://schemas.openxmlformats.org/presentationml/2006/main">
  <p:tag name="TIMING" val="|0.4|0.3|0.3|0.4"/>
</p:tagLst>
</file>

<file path=ppt/tags/tag9.xml><?xml version="1.0" encoding="utf-8"?>
<p:tagLst xmlns:p="http://schemas.openxmlformats.org/presentationml/2006/main">
  <p:tag name="KSO_WM_UNIT_TABLE_BEAUTIFY" val="smartTable{ad09e3ec-d186-41f7-8fef-5ab8c6aef6d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3180</Words>
  <Application>WPS 演示</Application>
  <PresentationFormat>宽屏</PresentationFormat>
  <Paragraphs>1016</Paragraphs>
  <Slides>25</Slides>
  <Notes>2</Notes>
  <HiddenSlides>0</HiddenSlides>
  <MMClips>0</MMClips>
  <ScaleCrop>false</ScaleCrop>
  <HeadingPairs>
    <vt:vector size="8" baseType="variant">
      <vt:variant>
        <vt:lpstr>已用的字体</vt:lpstr>
      </vt:variant>
      <vt:variant>
        <vt:i4>21</vt:i4>
      </vt:variant>
      <vt:variant>
        <vt:lpstr>主题</vt:lpstr>
      </vt:variant>
      <vt:variant>
        <vt:i4>7</vt:i4>
      </vt:variant>
      <vt:variant>
        <vt:lpstr>嵌入 OLE 服务器</vt:lpstr>
      </vt:variant>
      <vt:variant>
        <vt:i4>2</vt:i4>
      </vt:variant>
      <vt:variant>
        <vt:lpstr>幻灯片标题</vt:lpstr>
      </vt:variant>
      <vt:variant>
        <vt:i4>25</vt:i4>
      </vt:variant>
    </vt:vector>
  </HeadingPairs>
  <TitlesOfParts>
    <vt:vector size="55" baseType="lpstr">
      <vt:lpstr>Arial</vt:lpstr>
      <vt:lpstr>宋体</vt:lpstr>
      <vt:lpstr>Wingdings</vt:lpstr>
      <vt:lpstr>Arial</vt:lpstr>
      <vt:lpstr>方正兰亭粗黑简体</vt:lpstr>
      <vt:lpstr>Wingdings 2</vt:lpstr>
      <vt:lpstr>Calibri</vt:lpstr>
      <vt:lpstr>微软雅黑</vt:lpstr>
      <vt:lpstr>思源黑体 CN Medium</vt:lpstr>
      <vt:lpstr>黑体</vt:lpstr>
      <vt:lpstr>思源黑体 CN Light</vt:lpstr>
      <vt:lpstr>思源黑体 CN Bold</vt:lpstr>
      <vt:lpstr>HelveticaExt-Normal</vt:lpstr>
      <vt:lpstr>OPPOSans B</vt:lpstr>
      <vt:lpstr>AMGDT</vt:lpstr>
      <vt:lpstr>微软雅黑 Light</vt:lpstr>
      <vt:lpstr>Cambria Math</vt:lpstr>
      <vt:lpstr>Arial Unicode MS</vt:lpstr>
      <vt:lpstr>等线</vt:lpstr>
      <vt:lpstr>Helvetica Neue</vt:lpstr>
      <vt:lpstr>Calibri</vt:lpstr>
      <vt:lpstr>Office 主题​​</vt:lpstr>
      <vt:lpstr>自定义设计方案</vt:lpstr>
      <vt:lpstr>1_自定义设计方案</vt:lpstr>
      <vt:lpstr>2_自定义设计方案</vt:lpstr>
      <vt:lpstr>3_自定义设计方案</vt:lpstr>
      <vt:lpstr>4_自定义设计方案</vt:lpstr>
      <vt:lpstr>1_Office 主题</vt:lpstr>
      <vt:lpstr>TCLayout.ActiveDocument.1</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K.ADDELUSION</cp:lastModifiedBy>
  <cp:revision>58</cp:revision>
  <dcterms:created xsi:type="dcterms:W3CDTF">2020-09-04T08:27:00Z</dcterms:created>
  <dcterms:modified xsi:type="dcterms:W3CDTF">2022-04-25T06:56:03Z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056C22ADB3234095AB7D7D3D2F4D75F3</vt:lpwstr>
  </property>
  <property fmtid="{D5CDD505-2E9C-101B-9397-08002B2CF9AE}" pid="3" name="KSOProductBuildVer">
    <vt:lpwstr>2052-11.1.0.11636</vt:lpwstr>
  </property>
  <property fmtid="{D5CDD505-2E9C-101B-9397-08002B2CF9AE}" pid="4" name="commondata">
    <vt:lpwstr>eyJoZGlkIjoiMWFiNWVkZTM5OWM3M2Y0OGM4ZWM5OTc3OWZmMGRmZTIifQ==</vt:lpwstr>
  </property>
</Properties>
</file>